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Lst>
  <p:sldIdLst>
    <p:sldId id="256" r:id="rId2"/>
    <p:sldId id="257" r:id="rId3"/>
    <p:sldId id="263" r:id="rId4"/>
    <p:sldId id="270" r:id="rId5"/>
    <p:sldId id="269" r:id="rId6"/>
    <p:sldId id="262" r:id="rId7"/>
    <p:sldId id="268" r:id="rId8"/>
    <p:sldId id="266" r:id="rId9"/>
    <p:sldId id="267" r:id="rId10"/>
    <p:sldId id="264" r:id="rId11"/>
    <p:sldId id="276" r:id="rId12"/>
    <p:sldId id="277" r:id="rId13"/>
    <p:sldId id="275" r:id="rId14"/>
    <p:sldId id="265"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2791"/>
    <a:srgbClr val="E725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61"/>
    <p:restoredTop sz="95884"/>
  </p:normalViewPr>
  <p:slideViewPr>
    <p:cSldViewPr snapToGrid="0">
      <p:cViewPr varScale="1">
        <p:scale>
          <a:sx n="114" d="100"/>
          <a:sy n="114" d="100"/>
        </p:scale>
        <p:origin x="33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9DB03A-EBD5-1340-A823-523598269D7F}" type="doc">
      <dgm:prSet loTypeId="urn:microsoft.com/office/officeart/2005/8/layout/hChevron3" loCatId="" qsTypeId="urn:microsoft.com/office/officeart/2005/8/quickstyle/simple1" qsCatId="simple" csTypeId="urn:microsoft.com/office/officeart/2005/8/colors/accent0_1" csCatId="mainScheme" phldr="1"/>
      <dgm:spPr/>
    </dgm:pt>
    <dgm:pt modelId="{C713528F-2D67-0E4C-AB05-6078495A98A6}">
      <dgm:prSet phldrT="[Text]"/>
      <dgm:spPr/>
      <dgm:t>
        <a:bodyPr/>
        <a:lstStyle/>
        <a:p>
          <a:r>
            <a:rPr lang="en-US"/>
            <a:t>Phase 1: Existing Connections</a:t>
          </a:r>
        </a:p>
        <a:p>
          <a:r>
            <a:rPr lang="en-US"/>
            <a:t>Refer to past Launches, Past Events, Existing Subscribers, Current Partners &amp; Vendors,</a:t>
          </a:r>
        </a:p>
      </dgm:t>
    </dgm:pt>
    <dgm:pt modelId="{8BADD7F6-65DC-8344-9CCC-DC19D6D48787}" type="parTrans" cxnId="{1877E201-2900-2148-B86F-F4B4A9E315C7}">
      <dgm:prSet/>
      <dgm:spPr/>
      <dgm:t>
        <a:bodyPr/>
        <a:lstStyle/>
        <a:p>
          <a:endParaRPr lang="en-US"/>
        </a:p>
      </dgm:t>
    </dgm:pt>
    <dgm:pt modelId="{EE0CF4B3-0CE6-BA44-A72B-186A787FDC93}" type="sibTrans" cxnId="{1877E201-2900-2148-B86F-F4B4A9E315C7}">
      <dgm:prSet/>
      <dgm:spPr/>
      <dgm:t>
        <a:bodyPr/>
        <a:lstStyle/>
        <a:p>
          <a:endParaRPr lang="en-US"/>
        </a:p>
      </dgm:t>
    </dgm:pt>
    <dgm:pt modelId="{01F6A2F2-9D9D-6B41-A793-0A6DC19999CE}">
      <dgm:prSet phldrT="[Text]"/>
      <dgm:spPr/>
      <dgm:t>
        <a:bodyPr/>
        <a:lstStyle/>
        <a:p>
          <a:r>
            <a:rPr lang="en-US"/>
            <a:t>Phase 2: New Connections       </a:t>
          </a:r>
        </a:p>
        <a:p>
          <a:r>
            <a:rPr lang="en-US"/>
            <a:t>   Develop Timeline and due dates, Set Launch Dates, Cross- Functional Assignments for tasks which include but are not limited to new leads, messaging, partners, vendors, media, influencers, develop messaging </a:t>
          </a:r>
        </a:p>
      </dgm:t>
    </dgm:pt>
    <dgm:pt modelId="{E7C04FDE-69A8-114C-A9AA-CD4A19F3561B}" type="parTrans" cxnId="{A585756B-FE12-5246-8A6C-AF6AD017BED7}">
      <dgm:prSet/>
      <dgm:spPr/>
      <dgm:t>
        <a:bodyPr/>
        <a:lstStyle/>
        <a:p>
          <a:endParaRPr lang="en-US"/>
        </a:p>
      </dgm:t>
    </dgm:pt>
    <dgm:pt modelId="{10A1FFF9-D580-E44C-BE02-237A4741F55D}" type="sibTrans" cxnId="{A585756B-FE12-5246-8A6C-AF6AD017BED7}">
      <dgm:prSet/>
      <dgm:spPr/>
      <dgm:t>
        <a:bodyPr/>
        <a:lstStyle/>
        <a:p>
          <a:endParaRPr lang="en-US"/>
        </a:p>
      </dgm:t>
    </dgm:pt>
    <dgm:pt modelId="{A19E42E0-A457-6240-9A60-5C6760ECF59F}">
      <dgm:prSet/>
      <dgm:spPr/>
      <dgm:t>
        <a:bodyPr/>
        <a:lstStyle/>
        <a:p>
          <a:r>
            <a:rPr lang="en-US"/>
            <a:t>Phase 3: Execution and Evaluation</a:t>
          </a:r>
        </a:p>
        <a:p>
          <a:r>
            <a:rPr lang="en-US"/>
            <a:t> Checkpoints, Milestones, what is working and what needs to change, if necessary, Post Launch Evaluation </a:t>
          </a:r>
        </a:p>
      </dgm:t>
    </dgm:pt>
    <dgm:pt modelId="{ABF4CF21-0B25-734C-8515-60BB3891C8E5}" type="parTrans" cxnId="{2E56ECAE-91F8-3B41-9A0F-B124D9D4B198}">
      <dgm:prSet/>
      <dgm:spPr/>
      <dgm:t>
        <a:bodyPr/>
        <a:lstStyle/>
        <a:p>
          <a:endParaRPr lang="en-US"/>
        </a:p>
      </dgm:t>
    </dgm:pt>
    <dgm:pt modelId="{97DF873A-7A04-8C45-B0BE-59A90F534409}" type="sibTrans" cxnId="{2E56ECAE-91F8-3B41-9A0F-B124D9D4B198}">
      <dgm:prSet/>
      <dgm:spPr/>
      <dgm:t>
        <a:bodyPr/>
        <a:lstStyle/>
        <a:p>
          <a:endParaRPr lang="en-US"/>
        </a:p>
      </dgm:t>
    </dgm:pt>
    <dgm:pt modelId="{D65741B0-8ABB-0340-8E92-208AD96ADF9B}" type="pres">
      <dgm:prSet presAssocID="{899DB03A-EBD5-1340-A823-523598269D7F}" presName="Name0" presStyleCnt="0">
        <dgm:presLayoutVars>
          <dgm:dir/>
          <dgm:resizeHandles val="exact"/>
        </dgm:presLayoutVars>
      </dgm:prSet>
      <dgm:spPr/>
    </dgm:pt>
    <dgm:pt modelId="{EDC20911-354F-484B-9E09-C120B7D674BD}" type="pres">
      <dgm:prSet presAssocID="{C713528F-2D67-0E4C-AB05-6078495A98A6}" presName="parTxOnly" presStyleLbl="node1" presStyleIdx="0" presStyleCnt="3">
        <dgm:presLayoutVars>
          <dgm:bulletEnabled val="1"/>
        </dgm:presLayoutVars>
      </dgm:prSet>
      <dgm:spPr/>
    </dgm:pt>
    <dgm:pt modelId="{4CC092A1-BF52-2B41-AD2A-4DCD7A5FCEA9}" type="pres">
      <dgm:prSet presAssocID="{EE0CF4B3-0CE6-BA44-A72B-186A787FDC93}" presName="parSpace" presStyleCnt="0"/>
      <dgm:spPr/>
    </dgm:pt>
    <dgm:pt modelId="{0535B022-6F96-9B4D-A683-2C26FE342E68}" type="pres">
      <dgm:prSet presAssocID="{01F6A2F2-9D9D-6B41-A793-0A6DC19999CE}" presName="parTxOnly" presStyleLbl="node1" presStyleIdx="1" presStyleCnt="3" custScaleX="129922">
        <dgm:presLayoutVars>
          <dgm:bulletEnabled val="1"/>
        </dgm:presLayoutVars>
      </dgm:prSet>
      <dgm:spPr/>
    </dgm:pt>
    <dgm:pt modelId="{C2F69056-CFF0-E548-9839-9E48335F25E3}" type="pres">
      <dgm:prSet presAssocID="{10A1FFF9-D580-E44C-BE02-237A4741F55D}" presName="parSpace" presStyleCnt="0"/>
      <dgm:spPr/>
    </dgm:pt>
    <dgm:pt modelId="{E08CB223-E5E6-0B42-A96E-B37A2062791F}" type="pres">
      <dgm:prSet presAssocID="{A19E42E0-A457-6240-9A60-5C6760ECF59F}" presName="parTxOnly" presStyleLbl="node1" presStyleIdx="2" presStyleCnt="3">
        <dgm:presLayoutVars>
          <dgm:bulletEnabled val="1"/>
        </dgm:presLayoutVars>
      </dgm:prSet>
      <dgm:spPr/>
    </dgm:pt>
  </dgm:ptLst>
  <dgm:cxnLst>
    <dgm:cxn modelId="{1877E201-2900-2148-B86F-F4B4A9E315C7}" srcId="{899DB03A-EBD5-1340-A823-523598269D7F}" destId="{C713528F-2D67-0E4C-AB05-6078495A98A6}" srcOrd="0" destOrd="0" parTransId="{8BADD7F6-65DC-8344-9CCC-DC19D6D48787}" sibTransId="{EE0CF4B3-0CE6-BA44-A72B-186A787FDC93}"/>
    <dgm:cxn modelId="{1A018C05-DCF0-4347-9537-FFC69ED3E5B7}" type="presOf" srcId="{A19E42E0-A457-6240-9A60-5C6760ECF59F}" destId="{E08CB223-E5E6-0B42-A96E-B37A2062791F}" srcOrd="0" destOrd="0" presId="urn:microsoft.com/office/officeart/2005/8/layout/hChevron3"/>
    <dgm:cxn modelId="{6E04CA32-4230-7A4C-8388-EB0F9BD26722}" type="presOf" srcId="{C713528F-2D67-0E4C-AB05-6078495A98A6}" destId="{EDC20911-354F-484B-9E09-C120B7D674BD}" srcOrd="0" destOrd="0" presId="urn:microsoft.com/office/officeart/2005/8/layout/hChevron3"/>
    <dgm:cxn modelId="{A585756B-FE12-5246-8A6C-AF6AD017BED7}" srcId="{899DB03A-EBD5-1340-A823-523598269D7F}" destId="{01F6A2F2-9D9D-6B41-A793-0A6DC19999CE}" srcOrd="1" destOrd="0" parTransId="{E7C04FDE-69A8-114C-A9AA-CD4A19F3561B}" sibTransId="{10A1FFF9-D580-E44C-BE02-237A4741F55D}"/>
    <dgm:cxn modelId="{D294F16D-EDE4-8E48-B2B2-6CA456F3D5E8}" type="presOf" srcId="{01F6A2F2-9D9D-6B41-A793-0A6DC19999CE}" destId="{0535B022-6F96-9B4D-A683-2C26FE342E68}" srcOrd="0" destOrd="0" presId="urn:microsoft.com/office/officeart/2005/8/layout/hChevron3"/>
    <dgm:cxn modelId="{2E56ECAE-91F8-3B41-9A0F-B124D9D4B198}" srcId="{899DB03A-EBD5-1340-A823-523598269D7F}" destId="{A19E42E0-A457-6240-9A60-5C6760ECF59F}" srcOrd="2" destOrd="0" parTransId="{ABF4CF21-0B25-734C-8515-60BB3891C8E5}" sibTransId="{97DF873A-7A04-8C45-B0BE-59A90F534409}"/>
    <dgm:cxn modelId="{1C4B37E7-3EC5-C640-89A5-CFE09FBCDEAC}" type="presOf" srcId="{899DB03A-EBD5-1340-A823-523598269D7F}" destId="{D65741B0-8ABB-0340-8E92-208AD96ADF9B}" srcOrd="0" destOrd="0" presId="urn:microsoft.com/office/officeart/2005/8/layout/hChevron3"/>
    <dgm:cxn modelId="{4A0CA1EE-CD60-1C4B-B66C-18A46770149E}" type="presParOf" srcId="{D65741B0-8ABB-0340-8E92-208AD96ADF9B}" destId="{EDC20911-354F-484B-9E09-C120B7D674BD}" srcOrd="0" destOrd="0" presId="urn:microsoft.com/office/officeart/2005/8/layout/hChevron3"/>
    <dgm:cxn modelId="{0F5C1016-FF2D-BF4E-83B1-3FD23B39706A}" type="presParOf" srcId="{D65741B0-8ABB-0340-8E92-208AD96ADF9B}" destId="{4CC092A1-BF52-2B41-AD2A-4DCD7A5FCEA9}" srcOrd="1" destOrd="0" presId="urn:microsoft.com/office/officeart/2005/8/layout/hChevron3"/>
    <dgm:cxn modelId="{56AF2AC7-E77C-E946-BC92-7606E62E439B}" type="presParOf" srcId="{D65741B0-8ABB-0340-8E92-208AD96ADF9B}" destId="{0535B022-6F96-9B4D-A683-2C26FE342E68}" srcOrd="2" destOrd="0" presId="urn:microsoft.com/office/officeart/2005/8/layout/hChevron3"/>
    <dgm:cxn modelId="{DA3BBECE-75A4-2541-8001-D8AD18F364A4}" type="presParOf" srcId="{D65741B0-8ABB-0340-8E92-208AD96ADF9B}" destId="{C2F69056-CFF0-E548-9839-9E48335F25E3}" srcOrd="3" destOrd="0" presId="urn:microsoft.com/office/officeart/2005/8/layout/hChevron3"/>
    <dgm:cxn modelId="{D2472285-089F-C04C-B799-0F310625CC62}" type="presParOf" srcId="{D65741B0-8ABB-0340-8E92-208AD96ADF9B}" destId="{E08CB223-E5E6-0B42-A96E-B37A2062791F}" srcOrd="4" destOrd="0" presId="urn:microsoft.com/office/officeart/2005/8/layout/hChevron3"/>
  </dgm:cxnLst>
  <dgm:bg>
    <a:solidFill>
      <a:srgbClr val="E7258C"/>
    </a:solid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15668300-2030-4093-A6A9-BB856052A03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0CA8497-7B75-4570-A3DE-BACF206BCC85}">
      <dgm:prSet/>
      <dgm:spPr>
        <a:solidFill>
          <a:srgbClr val="E7258C"/>
        </a:solidFill>
      </dgm:spPr>
      <dgm:t>
        <a:bodyPr/>
        <a:lstStyle/>
        <a:p>
          <a:r>
            <a:rPr lang="en-US" dirty="0"/>
            <a:t>Local Media- Radio (Power 98 FM, HITS 96.1), Deploy :30 second messages about the event, extend to surrounding areas</a:t>
          </a:r>
        </a:p>
      </dgm:t>
    </dgm:pt>
    <dgm:pt modelId="{420DA8B3-02AA-4251-B3A9-DF61C72AB90A}" type="parTrans" cxnId="{7B7D9F53-8814-40A9-927A-8DDA2F634BB8}">
      <dgm:prSet/>
      <dgm:spPr/>
      <dgm:t>
        <a:bodyPr/>
        <a:lstStyle/>
        <a:p>
          <a:endParaRPr lang="en-US"/>
        </a:p>
      </dgm:t>
    </dgm:pt>
    <dgm:pt modelId="{6DE2D5F5-CD77-4B5D-9579-5B0BD2C7EEAA}" type="sibTrans" cxnId="{7B7D9F53-8814-40A9-927A-8DDA2F634BB8}">
      <dgm:prSet/>
      <dgm:spPr/>
      <dgm:t>
        <a:bodyPr/>
        <a:lstStyle/>
        <a:p>
          <a:endParaRPr lang="en-US"/>
        </a:p>
      </dgm:t>
    </dgm:pt>
    <dgm:pt modelId="{A81A7D81-1BB5-4442-BF12-8BF295BFF5D6}">
      <dgm:prSet/>
      <dgm:spPr>
        <a:solidFill>
          <a:srgbClr val="E7258C"/>
        </a:solidFill>
      </dgm:spPr>
      <dgm:t>
        <a:bodyPr/>
        <a:lstStyle/>
        <a:p>
          <a:r>
            <a:rPr lang="en-US" dirty="0"/>
            <a:t>Psychographic Networks to target males 18-35</a:t>
          </a:r>
        </a:p>
      </dgm:t>
    </dgm:pt>
    <dgm:pt modelId="{3C7741B8-7FA6-41E4-AE12-778AF61DA1AF}" type="parTrans" cxnId="{113B1314-6C26-4393-A56D-5666CE40ABCB}">
      <dgm:prSet/>
      <dgm:spPr/>
      <dgm:t>
        <a:bodyPr/>
        <a:lstStyle/>
        <a:p>
          <a:endParaRPr lang="en-US"/>
        </a:p>
      </dgm:t>
    </dgm:pt>
    <dgm:pt modelId="{3215089C-B87A-46A2-9E4C-14B86C470E10}" type="sibTrans" cxnId="{113B1314-6C26-4393-A56D-5666CE40ABCB}">
      <dgm:prSet/>
      <dgm:spPr/>
      <dgm:t>
        <a:bodyPr/>
        <a:lstStyle/>
        <a:p>
          <a:endParaRPr lang="en-US"/>
        </a:p>
      </dgm:t>
    </dgm:pt>
    <dgm:pt modelId="{FBB3DD7D-9FC6-461C-B614-3D22151653FA}">
      <dgm:prSet/>
      <dgm:spPr>
        <a:solidFill>
          <a:srgbClr val="E7258C"/>
        </a:solidFill>
      </dgm:spPr>
      <dgm:t>
        <a:bodyPr/>
        <a:lstStyle/>
        <a:p>
          <a:r>
            <a:rPr lang="en-US"/>
            <a:t>News, Print, Community Partnership &amp; Vendors </a:t>
          </a:r>
        </a:p>
      </dgm:t>
    </dgm:pt>
    <dgm:pt modelId="{149D7B64-6BD9-4430-BE78-82FE6C058217}" type="parTrans" cxnId="{77FB30DD-22D3-4782-87DE-F84C8F48C8B0}">
      <dgm:prSet/>
      <dgm:spPr/>
      <dgm:t>
        <a:bodyPr/>
        <a:lstStyle/>
        <a:p>
          <a:endParaRPr lang="en-US"/>
        </a:p>
      </dgm:t>
    </dgm:pt>
    <dgm:pt modelId="{6F37F15C-3114-400F-AF40-25999CF5F02C}" type="sibTrans" cxnId="{77FB30DD-22D3-4782-87DE-F84C8F48C8B0}">
      <dgm:prSet/>
      <dgm:spPr/>
      <dgm:t>
        <a:bodyPr/>
        <a:lstStyle/>
        <a:p>
          <a:endParaRPr lang="en-US"/>
        </a:p>
      </dgm:t>
    </dgm:pt>
    <dgm:pt modelId="{90DF1FCD-E40C-470D-B4E8-118E0F233501}">
      <dgm:prSet/>
      <dgm:spPr>
        <a:solidFill>
          <a:srgbClr val="E7258C"/>
        </a:solidFill>
        <a:ln>
          <a:solidFill>
            <a:srgbClr val="E7258C"/>
          </a:solidFill>
        </a:ln>
      </dgm:spPr>
      <dgm:t>
        <a:bodyPr/>
        <a:lstStyle/>
        <a:p>
          <a:r>
            <a:rPr lang="en-US"/>
            <a:t>Word of Mouth – On the ground demos, event pop ups</a:t>
          </a:r>
        </a:p>
      </dgm:t>
    </dgm:pt>
    <dgm:pt modelId="{6FB917E5-0745-427B-B4B7-694747F04645}" type="parTrans" cxnId="{D430E968-2AA1-423A-9793-8CD88294102A}">
      <dgm:prSet/>
      <dgm:spPr/>
      <dgm:t>
        <a:bodyPr/>
        <a:lstStyle/>
        <a:p>
          <a:endParaRPr lang="en-US"/>
        </a:p>
      </dgm:t>
    </dgm:pt>
    <dgm:pt modelId="{26A16FF9-ADFB-470B-A237-24956508325E}" type="sibTrans" cxnId="{D430E968-2AA1-423A-9793-8CD88294102A}">
      <dgm:prSet/>
      <dgm:spPr/>
      <dgm:t>
        <a:bodyPr/>
        <a:lstStyle/>
        <a:p>
          <a:endParaRPr lang="en-US"/>
        </a:p>
      </dgm:t>
    </dgm:pt>
    <dgm:pt modelId="{9F1306B5-3104-471A-A4CA-E4A4A8346882}">
      <dgm:prSet/>
      <dgm:spPr>
        <a:solidFill>
          <a:srgbClr val="E7258C"/>
        </a:solidFill>
      </dgm:spPr>
      <dgm:t>
        <a:bodyPr/>
        <a:lstStyle/>
        <a:p>
          <a:r>
            <a:rPr lang="en-US"/>
            <a:t>Email Marketing-Existing Membership, Future Leads </a:t>
          </a:r>
        </a:p>
      </dgm:t>
    </dgm:pt>
    <dgm:pt modelId="{0A9853AA-39E6-45EE-B5C2-E90B3460EE56}" type="parTrans" cxnId="{1071B26F-0555-4D6F-8118-9B02B77B935D}">
      <dgm:prSet/>
      <dgm:spPr/>
      <dgm:t>
        <a:bodyPr/>
        <a:lstStyle/>
        <a:p>
          <a:endParaRPr lang="en-US"/>
        </a:p>
      </dgm:t>
    </dgm:pt>
    <dgm:pt modelId="{AB4DF977-D392-47A0-83F6-5D66AEFF1C0F}" type="sibTrans" cxnId="{1071B26F-0555-4D6F-8118-9B02B77B935D}">
      <dgm:prSet/>
      <dgm:spPr/>
      <dgm:t>
        <a:bodyPr/>
        <a:lstStyle/>
        <a:p>
          <a:endParaRPr lang="en-US"/>
        </a:p>
      </dgm:t>
    </dgm:pt>
    <dgm:pt modelId="{3745F93F-C82C-4EF8-8B43-8898102F5348}">
      <dgm:prSet/>
      <dgm:spPr>
        <a:solidFill>
          <a:srgbClr val="E7258C"/>
        </a:solidFill>
      </dgm:spPr>
      <dgm:t>
        <a:bodyPr/>
        <a:lstStyle/>
        <a:p>
          <a:r>
            <a:rPr lang="en-US"/>
            <a:t>Social Media Marketing -Instagram, Facebook, Twitch, Twitter, Blogs </a:t>
          </a:r>
        </a:p>
      </dgm:t>
    </dgm:pt>
    <dgm:pt modelId="{88316E4E-DF67-49ED-9863-5E646DA38E52}" type="parTrans" cxnId="{62F2B501-B1EE-43CB-9505-612084F91820}">
      <dgm:prSet/>
      <dgm:spPr/>
      <dgm:t>
        <a:bodyPr/>
        <a:lstStyle/>
        <a:p>
          <a:endParaRPr lang="en-US"/>
        </a:p>
      </dgm:t>
    </dgm:pt>
    <dgm:pt modelId="{B63D43BA-C0A3-4B67-AE19-89E1360EF4C7}" type="sibTrans" cxnId="{62F2B501-B1EE-43CB-9505-612084F91820}">
      <dgm:prSet/>
      <dgm:spPr/>
      <dgm:t>
        <a:bodyPr/>
        <a:lstStyle/>
        <a:p>
          <a:endParaRPr lang="en-US"/>
        </a:p>
      </dgm:t>
    </dgm:pt>
    <dgm:pt modelId="{3C658241-0E21-4956-B343-69ACFE966A90}">
      <dgm:prSet/>
      <dgm:spPr>
        <a:solidFill>
          <a:srgbClr val="E7258C"/>
        </a:solidFill>
      </dgm:spPr>
      <dgm:t>
        <a:bodyPr/>
        <a:lstStyle/>
        <a:p>
          <a:r>
            <a:rPr lang="en-US" dirty="0"/>
            <a:t>Influencer Marketing – Tabitha Brown, Karl Henry, Scotty Scott, Kevin Curry</a:t>
          </a:r>
        </a:p>
      </dgm:t>
    </dgm:pt>
    <dgm:pt modelId="{6D12553E-458B-4446-A326-6759D93514A2}" type="parTrans" cxnId="{28885211-AC1D-4DE1-9519-DBEF3BF2A2F4}">
      <dgm:prSet/>
      <dgm:spPr/>
      <dgm:t>
        <a:bodyPr/>
        <a:lstStyle/>
        <a:p>
          <a:endParaRPr lang="en-US"/>
        </a:p>
      </dgm:t>
    </dgm:pt>
    <dgm:pt modelId="{29834413-99AD-45BC-BF1B-48332BAAA56D}" type="sibTrans" cxnId="{28885211-AC1D-4DE1-9519-DBEF3BF2A2F4}">
      <dgm:prSet/>
      <dgm:spPr/>
      <dgm:t>
        <a:bodyPr/>
        <a:lstStyle/>
        <a:p>
          <a:endParaRPr lang="en-US"/>
        </a:p>
      </dgm:t>
    </dgm:pt>
    <dgm:pt modelId="{5E960EDC-658A-4070-9A7D-52EBEC9813E6}">
      <dgm:prSet/>
      <dgm:spPr>
        <a:solidFill>
          <a:srgbClr val="E7258C"/>
        </a:solidFill>
      </dgm:spPr>
      <dgm:t>
        <a:bodyPr/>
        <a:lstStyle/>
        <a:p>
          <a:r>
            <a:rPr lang="en-US"/>
            <a:t>@wheretoeatCharlotte @CharLitfoodie @Charlottefoodlover</a:t>
          </a:r>
        </a:p>
      </dgm:t>
    </dgm:pt>
    <dgm:pt modelId="{ACFE2F22-517C-46E3-B39C-6DCA9E43A481}" type="parTrans" cxnId="{AB8D717E-858D-456D-8B81-A5E9243ADA99}">
      <dgm:prSet/>
      <dgm:spPr/>
      <dgm:t>
        <a:bodyPr/>
        <a:lstStyle/>
        <a:p>
          <a:endParaRPr lang="en-US"/>
        </a:p>
      </dgm:t>
    </dgm:pt>
    <dgm:pt modelId="{27D1502D-A99F-44D9-AAF8-C65DC40454AA}" type="sibTrans" cxnId="{AB8D717E-858D-456D-8B81-A5E9243ADA99}">
      <dgm:prSet/>
      <dgm:spPr/>
      <dgm:t>
        <a:bodyPr/>
        <a:lstStyle/>
        <a:p>
          <a:endParaRPr lang="en-US"/>
        </a:p>
      </dgm:t>
    </dgm:pt>
    <dgm:pt modelId="{6ECF6D23-B21E-4E60-AE88-7255927F2EE2}">
      <dgm:prSet/>
      <dgm:spPr>
        <a:solidFill>
          <a:srgbClr val="E7258C"/>
        </a:solidFill>
      </dgm:spPr>
      <dgm:t>
        <a:bodyPr/>
        <a:lstStyle/>
        <a:p>
          <a:r>
            <a:rPr lang="en-US"/>
            <a:t>Affiliate and Referral Marketing – Amazon, Instacart </a:t>
          </a:r>
        </a:p>
      </dgm:t>
    </dgm:pt>
    <dgm:pt modelId="{ECDB0304-900C-40AA-910D-C14FE835D29C}" type="parTrans" cxnId="{9276E0B0-3B22-4C08-83AC-1513E1212C60}">
      <dgm:prSet/>
      <dgm:spPr/>
      <dgm:t>
        <a:bodyPr/>
        <a:lstStyle/>
        <a:p>
          <a:endParaRPr lang="en-US"/>
        </a:p>
      </dgm:t>
    </dgm:pt>
    <dgm:pt modelId="{29F1D777-612E-4215-92FD-E638A31D0DC3}" type="sibTrans" cxnId="{9276E0B0-3B22-4C08-83AC-1513E1212C60}">
      <dgm:prSet/>
      <dgm:spPr/>
      <dgm:t>
        <a:bodyPr/>
        <a:lstStyle/>
        <a:p>
          <a:endParaRPr lang="en-US"/>
        </a:p>
      </dgm:t>
    </dgm:pt>
    <dgm:pt modelId="{5E3F6B14-2929-48A3-AF49-F90CC0D4CDD6}">
      <dgm:prSet/>
      <dgm:spPr>
        <a:solidFill>
          <a:srgbClr val="E7258C"/>
        </a:solidFill>
        <a:ln>
          <a:solidFill>
            <a:srgbClr val="E7258C"/>
          </a:solidFill>
        </a:ln>
      </dgm:spPr>
      <dgm:t>
        <a:bodyPr/>
        <a:lstStyle/>
        <a:p>
          <a:r>
            <a:rPr lang="en-US" dirty="0"/>
            <a:t>Video Marketing – YouTube, Twitch, Instagram Reels, TikTok Posts</a:t>
          </a:r>
        </a:p>
      </dgm:t>
    </dgm:pt>
    <dgm:pt modelId="{297715A6-CB28-4EA0-934E-409817D8C26F}" type="parTrans" cxnId="{41C78D71-643E-4A70-A949-8FA7267A8FC9}">
      <dgm:prSet/>
      <dgm:spPr/>
      <dgm:t>
        <a:bodyPr/>
        <a:lstStyle/>
        <a:p>
          <a:endParaRPr lang="en-US"/>
        </a:p>
      </dgm:t>
    </dgm:pt>
    <dgm:pt modelId="{12AB7EC1-7B13-4BE4-A626-0268D1E5F537}" type="sibTrans" cxnId="{41C78D71-643E-4A70-A949-8FA7267A8FC9}">
      <dgm:prSet/>
      <dgm:spPr/>
      <dgm:t>
        <a:bodyPr/>
        <a:lstStyle/>
        <a:p>
          <a:endParaRPr lang="en-US"/>
        </a:p>
      </dgm:t>
    </dgm:pt>
    <dgm:pt modelId="{C7180421-6C7C-4483-A56B-72585F2A57FC}">
      <dgm:prSet/>
      <dgm:spPr>
        <a:solidFill>
          <a:srgbClr val="E7258C"/>
        </a:solidFill>
      </dgm:spPr>
      <dgm:t>
        <a:bodyPr/>
        <a:lstStyle/>
        <a:p>
          <a:r>
            <a:rPr lang="en-US" dirty="0"/>
            <a:t>Online Ads – Facebook Targeted Ads, Targeted Display Banners Ads, Twitch</a:t>
          </a:r>
        </a:p>
      </dgm:t>
    </dgm:pt>
    <dgm:pt modelId="{81681BEC-9CFB-4D05-B47F-78436EF3F1A8}" type="parTrans" cxnId="{24D6CD5B-8221-40D9-8B02-8197F738CE56}">
      <dgm:prSet/>
      <dgm:spPr/>
      <dgm:t>
        <a:bodyPr/>
        <a:lstStyle/>
        <a:p>
          <a:endParaRPr lang="en-US"/>
        </a:p>
      </dgm:t>
    </dgm:pt>
    <dgm:pt modelId="{9DFCB1C3-9362-41CB-8C7D-0C0A2B8D2A96}" type="sibTrans" cxnId="{24D6CD5B-8221-40D9-8B02-8197F738CE56}">
      <dgm:prSet/>
      <dgm:spPr/>
      <dgm:t>
        <a:bodyPr/>
        <a:lstStyle/>
        <a:p>
          <a:endParaRPr lang="en-US"/>
        </a:p>
      </dgm:t>
    </dgm:pt>
    <dgm:pt modelId="{36655BA5-61B2-48AE-A8B6-CDC6209B06CE}">
      <dgm:prSet/>
      <dgm:spPr>
        <a:solidFill>
          <a:srgbClr val="E7258C"/>
        </a:solidFill>
      </dgm:spPr>
      <dgm:t>
        <a:bodyPr/>
        <a:lstStyle/>
        <a:p>
          <a:r>
            <a:rPr lang="en-US" dirty="0"/>
            <a:t>Event Marketing -Airbnb Experiences, Eventbrite</a:t>
          </a:r>
        </a:p>
      </dgm:t>
    </dgm:pt>
    <dgm:pt modelId="{AFA59C0C-3052-4FC4-8CC7-38F31666CE34}" type="parTrans" cxnId="{C8BA9F0E-D5B6-4166-880C-D2DE9C64BD63}">
      <dgm:prSet/>
      <dgm:spPr/>
      <dgm:t>
        <a:bodyPr/>
        <a:lstStyle/>
        <a:p>
          <a:endParaRPr lang="en-US"/>
        </a:p>
      </dgm:t>
    </dgm:pt>
    <dgm:pt modelId="{BB1B6B12-FCFF-4CF6-89F6-8EF8489964B7}" type="sibTrans" cxnId="{C8BA9F0E-D5B6-4166-880C-D2DE9C64BD63}">
      <dgm:prSet/>
      <dgm:spPr/>
      <dgm:t>
        <a:bodyPr/>
        <a:lstStyle/>
        <a:p>
          <a:endParaRPr lang="en-US"/>
        </a:p>
      </dgm:t>
    </dgm:pt>
    <dgm:pt modelId="{848FB427-0F27-4B73-B757-2B4FF5865747}">
      <dgm:prSet/>
      <dgm:spPr>
        <a:solidFill>
          <a:schemeClr val="tx1"/>
        </a:solidFill>
      </dgm:spPr>
      <dgm:t>
        <a:bodyPr/>
        <a:lstStyle/>
        <a:p>
          <a:r>
            <a:rPr lang="en-US" b="1" dirty="0"/>
            <a:t>Local Marketing Proposal: More than awareness, we want engagement </a:t>
          </a:r>
          <a:endParaRPr lang="en-US" dirty="0"/>
        </a:p>
      </dgm:t>
    </dgm:pt>
    <dgm:pt modelId="{80B70384-94B2-42A3-995E-1E9B67DBD795}" type="parTrans" cxnId="{E4FC9C43-58F8-4D63-8053-AF78E2A37A85}">
      <dgm:prSet/>
      <dgm:spPr/>
      <dgm:t>
        <a:bodyPr/>
        <a:lstStyle/>
        <a:p>
          <a:endParaRPr lang="en-US"/>
        </a:p>
      </dgm:t>
    </dgm:pt>
    <dgm:pt modelId="{05EA0412-815B-4DF0-97E7-2644B0EEC29A}" type="sibTrans" cxnId="{E4FC9C43-58F8-4D63-8053-AF78E2A37A85}">
      <dgm:prSet/>
      <dgm:spPr/>
      <dgm:t>
        <a:bodyPr/>
        <a:lstStyle/>
        <a:p>
          <a:endParaRPr lang="en-US"/>
        </a:p>
      </dgm:t>
    </dgm:pt>
    <dgm:pt modelId="{2E46D9CC-7563-413B-A729-8149F228D946}">
      <dgm:prSet/>
      <dgm:spPr>
        <a:solidFill>
          <a:srgbClr val="E7258C"/>
        </a:solidFill>
      </dgm:spPr>
      <dgm:t>
        <a:bodyPr/>
        <a:lstStyle/>
        <a:p>
          <a:r>
            <a:rPr lang="en-US"/>
            <a:t>Email Campaigns and Marketing </a:t>
          </a:r>
        </a:p>
      </dgm:t>
    </dgm:pt>
    <dgm:pt modelId="{77A8E280-CE39-465B-B8BA-90377A18EBE0}" type="parTrans" cxnId="{D070CD9F-A0EE-4315-86A6-350296A18F28}">
      <dgm:prSet/>
      <dgm:spPr/>
      <dgm:t>
        <a:bodyPr/>
        <a:lstStyle/>
        <a:p>
          <a:endParaRPr lang="en-US"/>
        </a:p>
      </dgm:t>
    </dgm:pt>
    <dgm:pt modelId="{AEC80636-FAAA-4B2C-8311-59324BE0106F}" type="sibTrans" cxnId="{D070CD9F-A0EE-4315-86A6-350296A18F28}">
      <dgm:prSet/>
      <dgm:spPr/>
      <dgm:t>
        <a:bodyPr/>
        <a:lstStyle/>
        <a:p>
          <a:endParaRPr lang="en-US"/>
        </a:p>
      </dgm:t>
    </dgm:pt>
    <dgm:pt modelId="{D46D22C5-2ECB-49AF-89A0-3A4CC2F45D0A}">
      <dgm:prSet/>
      <dgm:spPr>
        <a:solidFill>
          <a:srgbClr val="E7258C"/>
        </a:solidFill>
      </dgm:spPr>
      <dgm:t>
        <a:bodyPr/>
        <a:lstStyle/>
        <a:p>
          <a:r>
            <a:rPr lang="en-US" dirty="0"/>
            <a:t>Direct Mail, City of Charlotte, and surrounding areas </a:t>
          </a:r>
        </a:p>
      </dgm:t>
    </dgm:pt>
    <dgm:pt modelId="{1E686B61-55D7-4B06-A408-C3A103563FB5}" type="parTrans" cxnId="{C60ADFE2-AE79-4359-B52D-1DD5873B0A23}">
      <dgm:prSet/>
      <dgm:spPr/>
      <dgm:t>
        <a:bodyPr/>
        <a:lstStyle/>
        <a:p>
          <a:endParaRPr lang="en-US"/>
        </a:p>
      </dgm:t>
    </dgm:pt>
    <dgm:pt modelId="{45F5C5BA-FEA1-42E6-8047-FE5EF0833645}" type="sibTrans" cxnId="{C60ADFE2-AE79-4359-B52D-1DD5873B0A23}">
      <dgm:prSet/>
      <dgm:spPr/>
      <dgm:t>
        <a:bodyPr/>
        <a:lstStyle/>
        <a:p>
          <a:endParaRPr lang="en-US"/>
        </a:p>
      </dgm:t>
    </dgm:pt>
    <dgm:pt modelId="{A43D14CA-5E00-46CC-955D-1F2E9F6CF613}">
      <dgm:prSet/>
      <dgm:spPr>
        <a:solidFill>
          <a:srgbClr val="E7258C"/>
        </a:solidFill>
      </dgm:spPr>
      <dgm:t>
        <a:bodyPr/>
        <a:lstStyle/>
        <a:p>
          <a:r>
            <a:rPr lang="en-US"/>
            <a:t>Print Advertisement - </a:t>
          </a:r>
          <a:r>
            <a:rPr lang="en-US" i="1"/>
            <a:t>Charlotte Observer </a:t>
          </a:r>
          <a:r>
            <a:rPr lang="en-US"/>
            <a:t>and </a:t>
          </a:r>
          <a:r>
            <a:rPr lang="en-US" i="1"/>
            <a:t>Charlotte Magazine</a:t>
          </a:r>
          <a:r>
            <a:rPr lang="en-US"/>
            <a:t> </a:t>
          </a:r>
        </a:p>
      </dgm:t>
    </dgm:pt>
    <dgm:pt modelId="{AD3CB599-1F55-443A-848F-DAD6B3C4ED4B}" type="parTrans" cxnId="{61659B16-25A0-441B-A091-CDEDE789D618}">
      <dgm:prSet/>
      <dgm:spPr/>
      <dgm:t>
        <a:bodyPr/>
        <a:lstStyle/>
        <a:p>
          <a:endParaRPr lang="en-US"/>
        </a:p>
      </dgm:t>
    </dgm:pt>
    <dgm:pt modelId="{94A85330-702D-4056-932E-C80B43B30840}" type="sibTrans" cxnId="{61659B16-25A0-441B-A091-CDEDE789D618}">
      <dgm:prSet/>
      <dgm:spPr/>
      <dgm:t>
        <a:bodyPr/>
        <a:lstStyle/>
        <a:p>
          <a:endParaRPr lang="en-US"/>
        </a:p>
      </dgm:t>
    </dgm:pt>
    <dgm:pt modelId="{F6C0CA07-90D0-4031-9B46-80DDBC5E0F84}">
      <dgm:prSet/>
      <dgm:spPr>
        <a:solidFill>
          <a:srgbClr val="E7258C"/>
        </a:solidFill>
      </dgm:spPr>
      <dgm:t>
        <a:bodyPr/>
        <a:lstStyle/>
        <a:p>
          <a:r>
            <a:rPr lang="en-US" dirty="0"/>
            <a:t>Local Sponsors and Vendors, Business Partners </a:t>
          </a:r>
        </a:p>
      </dgm:t>
    </dgm:pt>
    <dgm:pt modelId="{EFCE398D-9AA8-4C54-B591-C193E84B7D37}" type="parTrans" cxnId="{52091CBA-B673-4885-B4AB-FA3CA693DB0D}">
      <dgm:prSet/>
      <dgm:spPr/>
      <dgm:t>
        <a:bodyPr/>
        <a:lstStyle/>
        <a:p>
          <a:endParaRPr lang="en-US"/>
        </a:p>
      </dgm:t>
    </dgm:pt>
    <dgm:pt modelId="{4770208A-1095-4BCC-AB18-DD0BC54249F4}" type="sibTrans" cxnId="{52091CBA-B673-4885-B4AB-FA3CA693DB0D}">
      <dgm:prSet/>
      <dgm:spPr/>
      <dgm:t>
        <a:bodyPr/>
        <a:lstStyle/>
        <a:p>
          <a:endParaRPr lang="en-US"/>
        </a:p>
      </dgm:t>
    </dgm:pt>
    <dgm:pt modelId="{0CEF1152-4923-499E-B960-11D8E9FD1532}">
      <dgm:prSet/>
      <dgm:spPr>
        <a:solidFill>
          <a:srgbClr val="E7258C"/>
        </a:solidFill>
      </dgm:spPr>
      <dgm:t>
        <a:bodyPr/>
        <a:lstStyle/>
        <a:p>
          <a:r>
            <a:rPr lang="en-US"/>
            <a:t>Demos and Small Events leading up to April 15, 2024</a:t>
          </a:r>
        </a:p>
      </dgm:t>
    </dgm:pt>
    <dgm:pt modelId="{7900FE17-27B9-497F-BA2F-20DD6EE25AA1}" type="parTrans" cxnId="{CC3A0BA0-AA7A-45F7-9070-5EEA52DB41C9}">
      <dgm:prSet/>
      <dgm:spPr/>
      <dgm:t>
        <a:bodyPr/>
        <a:lstStyle/>
        <a:p>
          <a:endParaRPr lang="en-US"/>
        </a:p>
      </dgm:t>
    </dgm:pt>
    <dgm:pt modelId="{20EB5303-63EB-460C-A7B3-1F080A87DE70}" type="sibTrans" cxnId="{CC3A0BA0-AA7A-45F7-9070-5EEA52DB41C9}">
      <dgm:prSet/>
      <dgm:spPr/>
      <dgm:t>
        <a:bodyPr/>
        <a:lstStyle/>
        <a:p>
          <a:endParaRPr lang="en-US"/>
        </a:p>
      </dgm:t>
    </dgm:pt>
    <dgm:pt modelId="{0569894D-91E8-488C-9E52-83627C7354ED}">
      <dgm:prSet/>
      <dgm:spPr>
        <a:solidFill>
          <a:srgbClr val="E7258C"/>
        </a:solidFill>
      </dgm:spPr>
      <dgm:t>
        <a:bodyPr/>
        <a:lstStyle/>
        <a:p>
          <a:r>
            <a:rPr lang="en-US" dirty="0"/>
            <a:t>Cross Promotion at Similar Events</a:t>
          </a:r>
        </a:p>
      </dgm:t>
    </dgm:pt>
    <dgm:pt modelId="{49669169-B2A8-4975-8F11-946E663F9E1A}" type="parTrans" cxnId="{45EEEE27-CEFE-4C38-8BEF-479616748DC6}">
      <dgm:prSet/>
      <dgm:spPr/>
      <dgm:t>
        <a:bodyPr/>
        <a:lstStyle/>
        <a:p>
          <a:endParaRPr lang="en-US"/>
        </a:p>
      </dgm:t>
    </dgm:pt>
    <dgm:pt modelId="{810B1896-ACA4-4642-ABE7-AC6D941FC9F5}" type="sibTrans" cxnId="{45EEEE27-CEFE-4C38-8BEF-479616748DC6}">
      <dgm:prSet/>
      <dgm:spPr/>
      <dgm:t>
        <a:bodyPr/>
        <a:lstStyle/>
        <a:p>
          <a:endParaRPr lang="en-US"/>
        </a:p>
      </dgm:t>
    </dgm:pt>
    <dgm:pt modelId="{4AC8594E-E560-C640-870E-9CB986C8C76F}" type="pres">
      <dgm:prSet presAssocID="{15668300-2030-4093-A6A9-BB856052A03C}" presName="diagram" presStyleCnt="0">
        <dgm:presLayoutVars>
          <dgm:dir/>
          <dgm:resizeHandles val="exact"/>
        </dgm:presLayoutVars>
      </dgm:prSet>
      <dgm:spPr/>
    </dgm:pt>
    <dgm:pt modelId="{E7619AE2-8FA9-0145-9D9B-DC6E2D0E3DF8}" type="pres">
      <dgm:prSet presAssocID="{20CA8497-7B75-4570-A3DE-BACF206BCC85}" presName="node" presStyleLbl="node1" presStyleIdx="0" presStyleCnt="18">
        <dgm:presLayoutVars>
          <dgm:bulletEnabled val="1"/>
        </dgm:presLayoutVars>
      </dgm:prSet>
      <dgm:spPr/>
    </dgm:pt>
    <dgm:pt modelId="{3471C181-3F2E-7841-AE55-970634CDBBB5}" type="pres">
      <dgm:prSet presAssocID="{6DE2D5F5-CD77-4B5D-9579-5B0BD2C7EEAA}" presName="sibTrans" presStyleCnt="0"/>
      <dgm:spPr/>
    </dgm:pt>
    <dgm:pt modelId="{6A1E56D8-DBAB-BA45-B54C-E158B9B794E3}" type="pres">
      <dgm:prSet presAssocID="{A81A7D81-1BB5-4442-BF12-8BF295BFF5D6}" presName="node" presStyleLbl="node1" presStyleIdx="1" presStyleCnt="18">
        <dgm:presLayoutVars>
          <dgm:bulletEnabled val="1"/>
        </dgm:presLayoutVars>
      </dgm:prSet>
      <dgm:spPr/>
    </dgm:pt>
    <dgm:pt modelId="{64878A9A-CE17-FC42-8BD9-C9A31B3C134E}" type="pres">
      <dgm:prSet presAssocID="{3215089C-B87A-46A2-9E4C-14B86C470E10}" presName="sibTrans" presStyleCnt="0"/>
      <dgm:spPr/>
    </dgm:pt>
    <dgm:pt modelId="{8F4B1D1F-04A0-0E4A-BDA4-83C111205969}" type="pres">
      <dgm:prSet presAssocID="{FBB3DD7D-9FC6-461C-B614-3D22151653FA}" presName="node" presStyleLbl="node1" presStyleIdx="2" presStyleCnt="18">
        <dgm:presLayoutVars>
          <dgm:bulletEnabled val="1"/>
        </dgm:presLayoutVars>
      </dgm:prSet>
      <dgm:spPr/>
    </dgm:pt>
    <dgm:pt modelId="{F13E0219-307B-BD42-8DDF-F9BF8E8A5CD8}" type="pres">
      <dgm:prSet presAssocID="{6F37F15C-3114-400F-AF40-25999CF5F02C}" presName="sibTrans" presStyleCnt="0"/>
      <dgm:spPr/>
    </dgm:pt>
    <dgm:pt modelId="{647F1E4E-FA81-D940-870B-2C196A946E91}" type="pres">
      <dgm:prSet presAssocID="{90DF1FCD-E40C-470D-B4E8-118E0F233501}" presName="node" presStyleLbl="node1" presStyleIdx="3" presStyleCnt="18">
        <dgm:presLayoutVars>
          <dgm:bulletEnabled val="1"/>
        </dgm:presLayoutVars>
      </dgm:prSet>
      <dgm:spPr/>
    </dgm:pt>
    <dgm:pt modelId="{5B533D9A-A735-C04A-8E96-CDB3CE9510DD}" type="pres">
      <dgm:prSet presAssocID="{26A16FF9-ADFB-470B-A237-24956508325E}" presName="sibTrans" presStyleCnt="0"/>
      <dgm:spPr/>
    </dgm:pt>
    <dgm:pt modelId="{9EAA1C49-7C5E-EF4A-887B-4035050835C6}" type="pres">
      <dgm:prSet presAssocID="{9F1306B5-3104-471A-A4CA-E4A4A8346882}" presName="node" presStyleLbl="node1" presStyleIdx="4" presStyleCnt="18">
        <dgm:presLayoutVars>
          <dgm:bulletEnabled val="1"/>
        </dgm:presLayoutVars>
      </dgm:prSet>
      <dgm:spPr/>
    </dgm:pt>
    <dgm:pt modelId="{474AC741-EEA1-AB41-827C-D3F1D8F3FE63}" type="pres">
      <dgm:prSet presAssocID="{AB4DF977-D392-47A0-83F6-5D66AEFF1C0F}" presName="sibTrans" presStyleCnt="0"/>
      <dgm:spPr/>
    </dgm:pt>
    <dgm:pt modelId="{5DCE5BC7-68BF-FF40-A0C5-B1E4A2BF8610}" type="pres">
      <dgm:prSet presAssocID="{3745F93F-C82C-4EF8-8B43-8898102F5348}" presName="node" presStyleLbl="node1" presStyleIdx="5" presStyleCnt="18">
        <dgm:presLayoutVars>
          <dgm:bulletEnabled val="1"/>
        </dgm:presLayoutVars>
      </dgm:prSet>
      <dgm:spPr/>
    </dgm:pt>
    <dgm:pt modelId="{B41F7245-4A40-9949-9D89-4DC6A950E6EC}" type="pres">
      <dgm:prSet presAssocID="{B63D43BA-C0A3-4B67-AE19-89E1360EF4C7}" presName="sibTrans" presStyleCnt="0"/>
      <dgm:spPr/>
    </dgm:pt>
    <dgm:pt modelId="{DA08ECF4-57FB-5E4A-AC23-580C62FF92EF}" type="pres">
      <dgm:prSet presAssocID="{3C658241-0E21-4956-B343-69ACFE966A90}" presName="node" presStyleLbl="node1" presStyleIdx="6" presStyleCnt="18">
        <dgm:presLayoutVars>
          <dgm:bulletEnabled val="1"/>
        </dgm:presLayoutVars>
      </dgm:prSet>
      <dgm:spPr/>
    </dgm:pt>
    <dgm:pt modelId="{004F2201-7175-E245-9171-80C060B7CA2E}" type="pres">
      <dgm:prSet presAssocID="{29834413-99AD-45BC-BF1B-48332BAAA56D}" presName="sibTrans" presStyleCnt="0"/>
      <dgm:spPr/>
    </dgm:pt>
    <dgm:pt modelId="{B57D66FC-8C7D-3D46-A15D-BFB02F05E68E}" type="pres">
      <dgm:prSet presAssocID="{6ECF6D23-B21E-4E60-AE88-7255927F2EE2}" presName="node" presStyleLbl="node1" presStyleIdx="7" presStyleCnt="18">
        <dgm:presLayoutVars>
          <dgm:bulletEnabled val="1"/>
        </dgm:presLayoutVars>
      </dgm:prSet>
      <dgm:spPr/>
    </dgm:pt>
    <dgm:pt modelId="{1A26AC16-C6F7-BF4D-96BC-042D0BEEAA70}" type="pres">
      <dgm:prSet presAssocID="{29F1D777-612E-4215-92FD-E638A31D0DC3}" presName="sibTrans" presStyleCnt="0"/>
      <dgm:spPr/>
    </dgm:pt>
    <dgm:pt modelId="{042CC544-476A-7E47-9ABB-B526D5380566}" type="pres">
      <dgm:prSet presAssocID="{5E3F6B14-2929-48A3-AF49-F90CC0D4CDD6}" presName="node" presStyleLbl="node1" presStyleIdx="8" presStyleCnt="18">
        <dgm:presLayoutVars>
          <dgm:bulletEnabled val="1"/>
        </dgm:presLayoutVars>
      </dgm:prSet>
      <dgm:spPr/>
    </dgm:pt>
    <dgm:pt modelId="{FF0A9A12-107F-8545-BBE4-4874A9DCE586}" type="pres">
      <dgm:prSet presAssocID="{12AB7EC1-7B13-4BE4-A626-0268D1E5F537}" presName="sibTrans" presStyleCnt="0"/>
      <dgm:spPr/>
    </dgm:pt>
    <dgm:pt modelId="{671BDB52-99AF-C04E-A7CB-C2E0EEFF5AD6}" type="pres">
      <dgm:prSet presAssocID="{C7180421-6C7C-4483-A56B-72585F2A57FC}" presName="node" presStyleLbl="node1" presStyleIdx="9" presStyleCnt="18">
        <dgm:presLayoutVars>
          <dgm:bulletEnabled val="1"/>
        </dgm:presLayoutVars>
      </dgm:prSet>
      <dgm:spPr/>
    </dgm:pt>
    <dgm:pt modelId="{BB2F07CC-B414-244D-AA67-5FDCE811F284}" type="pres">
      <dgm:prSet presAssocID="{9DFCB1C3-9362-41CB-8C7D-0C0A2B8D2A96}" presName="sibTrans" presStyleCnt="0"/>
      <dgm:spPr/>
    </dgm:pt>
    <dgm:pt modelId="{3194573D-07DF-A448-A7D5-5BA1D9189401}" type="pres">
      <dgm:prSet presAssocID="{36655BA5-61B2-48AE-A8B6-CDC6209B06CE}" presName="node" presStyleLbl="node1" presStyleIdx="10" presStyleCnt="18">
        <dgm:presLayoutVars>
          <dgm:bulletEnabled val="1"/>
        </dgm:presLayoutVars>
      </dgm:prSet>
      <dgm:spPr/>
    </dgm:pt>
    <dgm:pt modelId="{537678A3-D29B-B84D-9662-7295162EA030}" type="pres">
      <dgm:prSet presAssocID="{BB1B6B12-FCFF-4CF6-89F6-8EF8489964B7}" presName="sibTrans" presStyleCnt="0"/>
      <dgm:spPr/>
    </dgm:pt>
    <dgm:pt modelId="{B3997DF4-0E68-9346-9B14-14197A5F61B5}" type="pres">
      <dgm:prSet presAssocID="{848FB427-0F27-4B73-B757-2B4FF5865747}" presName="node" presStyleLbl="node1" presStyleIdx="11" presStyleCnt="18" custLinFactX="-132890" custLinFactY="53102" custLinFactNeighborX="-200000" custLinFactNeighborY="100000">
        <dgm:presLayoutVars>
          <dgm:bulletEnabled val="1"/>
        </dgm:presLayoutVars>
      </dgm:prSet>
      <dgm:spPr/>
    </dgm:pt>
    <dgm:pt modelId="{27F85B02-C717-E043-911A-6AA005BFAD6F}" type="pres">
      <dgm:prSet presAssocID="{05EA0412-815B-4DF0-97E7-2644B0EEC29A}" presName="sibTrans" presStyleCnt="0"/>
      <dgm:spPr/>
    </dgm:pt>
    <dgm:pt modelId="{DBBC6896-E40B-1749-849B-F47EA0CC8387}" type="pres">
      <dgm:prSet presAssocID="{2E46D9CC-7563-413B-A729-8149F228D946}" presName="node" presStyleLbl="node1" presStyleIdx="12" presStyleCnt="18" custLinFactX="128134" custLinFactY="18602" custLinFactNeighborX="200000" custLinFactNeighborY="100000">
        <dgm:presLayoutVars>
          <dgm:bulletEnabled val="1"/>
        </dgm:presLayoutVars>
      </dgm:prSet>
      <dgm:spPr/>
    </dgm:pt>
    <dgm:pt modelId="{E15D6040-2A48-EB49-ABBA-6E71CBDFA07D}" type="pres">
      <dgm:prSet presAssocID="{AEC80636-FAAA-4B2C-8311-59324BE0106F}" presName="sibTrans" presStyleCnt="0"/>
      <dgm:spPr/>
    </dgm:pt>
    <dgm:pt modelId="{56235E89-2C04-5A41-9035-3D340A3F1307}" type="pres">
      <dgm:prSet presAssocID="{D46D22C5-2ECB-49AF-89A0-3A4CC2F45D0A}" presName="node" presStyleLbl="node1" presStyleIdx="13" presStyleCnt="18">
        <dgm:presLayoutVars>
          <dgm:bulletEnabled val="1"/>
        </dgm:presLayoutVars>
      </dgm:prSet>
      <dgm:spPr/>
    </dgm:pt>
    <dgm:pt modelId="{B5E764FD-E8FD-E34B-8E18-28CFA537F20A}" type="pres">
      <dgm:prSet presAssocID="{45F5C5BA-FEA1-42E6-8047-FE5EF0833645}" presName="sibTrans" presStyleCnt="0"/>
      <dgm:spPr/>
    </dgm:pt>
    <dgm:pt modelId="{562AD34E-CB98-514A-A339-9DBE5354B396}" type="pres">
      <dgm:prSet presAssocID="{A43D14CA-5E00-46CC-955D-1F2E9F6CF613}" presName="node" presStyleLbl="node1" presStyleIdx="14" presStyleCnt="18">
        <dgm:presLayoutVars>
          <dgm:bulletEnabled val="1"/>
        </dgm:presLayoutVars>
      </dgm:prSet>
      <dgm:spPr/>
    </dgm:pt>
    <dgm:pt modelId="{612C78AE-97C5-A948-9185-39A0A3AA3EEA}" type="pres">
      <dgm:prSet presAssocID="{94A85330-702D-4056-932E-C80B43B30840}" presName="sibTrans" presStyleCnt="0"/>
      <dgm:spPr/>
    </dgm:pt>
    <dgm:pt modelId="{A3462728-B044-C348-B918-CB2162DBB4BA}" type="pres">
      <dgm:prSet presAssocID="{F6C0CA07-90D0-4031-9B46-80DDBC5E0F84}" presName="node" presStyleLbl="node1" presStyleIdx="15" presStyleCnt="18">
        <dgm:presLayoutVars>
          <dgm:bulletEnabled val="1"/>
        </dgm:presLayoutVars>
      </dgm:prSet>
      <dgm:spPr/>
    </dgm:pt>
    <dgm:pt modelId="{19CB80C3-3F07-3340-ACBA-E682C015A83E}" type="pres">
      <dgm:prSet presAssocID="{4770208A-1095-4BCC-AB18-DD0BC54249F4}" presName="sibTrans" presStyleCnt="0"/>
      <dgm:spPr/>
    </dgm:pt>
    <dgm:pt modelId="{E40CF049-12A3-9540-97A7-CF993E74005A}" type="pres">
      <dgm:prSet presAssocID="{0CEF1152-4923-499E-B960-11D8E9FD1532}" presName="node" presStyleLbl="node1" presStyleIdx="16" presStyleCnt="18">
        <dgm:presLayoutVars>
          <dgm:bulletEnabled val="1"/>
        </dgm:presLayoutVars>
      </dgm:prSet>
      <dgm:spPr/>
    </dgm:pt>
    <dgm:pt modelId="{5559B4FB-CA4E-7A4C-8B47-12E62650E133}" type="pres">
      <dgm:prSet presAssocID="{20EB5303-63EB-460C-A7B3-1F080A87DE70}" presName="sibTrans" presStyleCnt="0"/>
      <dgm:spPr/>
    </dgm:pt>
    <dgm:pt modelId="{FE72D719-D810-7343-80E5-0AB768D1AF7A}" type="pres">
      <dgm:prSet presAssocID="{0569894D-91E8-488C-9E52-83627C7354ED}" presName="node" presStyleLbl="node1" presStyleIdx="17" presStyleCnt="18">
        <dgm:presLayoutVars>
          <dgm:bulletEnabled val="1"/>
        </dgm:presLayoutVars>
      </dgm:prSet>
      <dgm:spPr/>
    </dgm:pt>
  </dgm:ptLst>
  <dgm:cxnLst>
    <dgm:cxn modelId="{62F2B501-B1EE-43CB-9505-612084F91820}" srcId="{15668300-2030-4093-A6A9-BB856052A03C}" destId="{3745F93F-C82C-4EF8-8B43-8898102F5348}" srcOrd="5" destOrd="0" parTransId="{88316E4E-DF67-49ED-9863-5E646DA38E52}" sibTransId="{B63D43BA-C0A3-4B67-AE19-89E1360EF4C7}"/>
    <dgm:cxn modelId="{45061206-A0C3-B84C-B095-DB741756BB05}" type="presOf" srcId="{C7180421-6C7C-4483-A56B-72585F2A57FC}" destId="{671BDB52-99AF-C04E-A7CB-C2E0EEFF5AD6}" srcOrd="0" destOrd="0" presId="urn:microsoft.com/office/officeart/2005/8/layout/default"/>
    <dgm:cxn modelId="{2BAAD70A-52DC-5B4B-8C0D-841214045F78}" type="presOf" srcId="{F6C0CA07-90D0-4031-9B46-80DDBC5E0F84}" destId="{A3462728-B044-C348-B918-CB2162DBB4BA}" srcOrd="0" destOrd="0" presId="urn:microsoft.com/office/officeart/2005/8/layout/default"/>
    <dgm:cxn modelId="{C8BA9F0E-D5B6-4166-880C-D2DE9C64BD63}" srcId="{15668300-2030-4093-A6A9-BB856052A03C}" destId="{36655BA5-61B2-48AE-A8B6-CDC6209B06CE}" srcOrd="10" destOrd="0" parTransId="{AFA59C0C-3052-4FC4-8CC7-38F31666CE34}" sibTransId="{BB1B6B12-FCFF-4CF6-89F6-8EF8489964B7}"/>
    <dgm:cxn modelId="{28885211-AC1D-4DE1-9519-DBEF3BF2A2F4}" srcId="{15668300-2030-4093-A6A9-BB856052A03C}" destId="{3C658241-0E21-4956-B343-69ACFE966A90}" srcOrd="6" destOrd="0" parTransId="{6D12553E-458B-4446-A326-6759D93514A2}" sibTransId="{29834413-99AD-45BC-BF1B-48332BAAA56D}"/>
    <dgm:cxn modelId="{113B1314-6C26-4393-A56D-5666CE40ABCB}" srcId="{15668300-2030-4093-A6A9-BB856052A03C}" destId="{A81A7D81-1BB5-4442-BF12-8BF295BFF5D6}" srcOrd="1" destOrd="0" parTransId="{3C7741B8-7FA6-41E4-AE12-778AF61DA1AF}" sibTransId="{3215089C-B87A-46A2-9E4C-14B86C470E10}"/>
    <dgm:cxn modelId="{61659B16-25A0-441B-A091-CDEDE789D618}" srcId="{15668300-2030-4093-A6A9-BB856052A03C}" destId="{A43D14CA-5E00-46CC-955D-1F2E9F6CF613}" srcOrd="14" destOrd="0" parTransId="{AD3CB599-1F55-443A-848F-DAD6B3C4ED4B}" sibTransId="{94A85330-702D-4056-932E-C80B43B30840}"/>
    <dgm:cxn modelId="{EFE14A17-F10A-F142-8DFF-D9C2A6268DEC}" type="presOf" srcId="{0CEF1152-4923-499E-B960-11D8E9FD1532}" destId="{E40CF049-12A3-9540-97A7-CF993E74005A}" srcOrd="0" destOrd="0" presId="urn:microsoft.com/office/officeart/2005/8/layout/default"/>
    <dgm:cxn modelId="{45EEEE27-CEFE-4C38-8BEF-479616748DC6}" srcId="{15668300-2030-4093-A6A9-BB856052A03C}" destId="{0569894D-91E8-488C-9E52-83627C7354ED}" srcOrd="17" destOrd="0" parTransId="{49669169-B2A8-4975-8F11-946E663F9E1A}" sibTransId="{810B1896-ACA4-4642-ABE7-AC6D941FC9F5}"/>
    <dgm:cxn modelId="{A5EACB2A-4C5D-2E43-B274-7C02D2B9BD83}" type="presOf" srcId="{0569894D-91E8-488C-9E52-83627C7354ED}" destId="{FE72D719-D810-7343-80E5-0AB768D1AF7A}" srcOrd="0" destOrd="0" presId="urn:microsoft.com/office/officeart/2005/8/layout/default"/>
    <dgm:cxn modelId="{5530062F-B5AE-0545-A01B-C220947F0B1C}" type="presOf" srcId="{A43D14CA-5E00-46CC-955D-1F2E9F6CF613}" destId="{562AD34E-CB98-514A-A339-9DBE5354B396}" srcOrd="0" destOrd="0" presId="urn:microsoft.com/office/officeart/2005/8/layout/default"/>
    <dgm:cxn modelId="{E4FC9C43-58F8-4D63-8053-AF78E2A37A85}" srcId="{15668300-2030-4093-A6A9-BB856052A03C}" destId="{848FB427-0F27-4B73-B757-2B4FF5865747}" srcOrd="11" destOrd="0" parTransId="{80B70384-94B2-42A3-995E-1E9B67DBD795}" sibTransId="{05EA0412-815B-4DF0-97E7-2644B0EEC29A}"/>
    <dgm:cxn modelId="{3394A04B-9864-DF40-BF98-814961CB7FE6}" type="presOf" srcId="{2E46D9CC-7563-413B-A729-8149F228D946}" destId="{DBBC6896-E40B-1749-849B-F47EA0CC8387}" srcOrd="0" destOrd="0" presId="urn:microsoft.com/office/officeart/2005/8/layout/default"/>
    <dgm:cxn modelId="{7B7D9F53-8814-40A9-927A-8DDA2F634BB8}" srcId="{15668300-2030-4093-A6A9-BB856052A03C}" destId="{20CA8497-7B75-4570-A3DE-BACF206BCC85}" srcOrd="0" destOrd="0" parTransId="{420DA8B3-02AA-4251-B3A9-DF61C72AB90A}" sibTransId="{6DE2D5F5-CD77-4B5D-9579-5B0BD2C7EEAA}"/>
    <dgm:cxn modelId="{24D6CD5B-8221-40D9-8B02-8197F738CE56}" srcId="{15668300-2030-4093-A6A9-BB856052A03C}" destId="{C7180421-6C7C-4483-A56B-72585F2A57FC}" srcOrd="9" destOrd="0" parTransId="{81681BEC-9CFB-4D05-B47F-78436EF3F1A8}" sibTransId="{9DFCB1C3-9362-41CB-8C7D-0C0A2B8D2A96}"/>
    <dgm:cxn modelId="{36CAB260-726C-7E41-9786-2B5852CFB96E}" type="presOf" srcId="{6ECF6D23-B21E-4E60-AE88-7255927F2EE2}" destId="{B57D66FC-8C7D-3D46-A15D-BFB02F05E68E}" srcOrd="0" destOrd="0" presId="urn:microsoft.com/office/officeart/2005/8/layout/default"/>
    <dgm:cxn modelId="{F4F8A367-57F3-AE4C-910B-3D0017A64F3E}" type="presOf" srcId="{36655BA5-61B2-48AE-A8B6-CDC6209B06CE}" destId="{3194573D-07DF-A448-A7D5-5BA1D9189401}" srcOrd="0" destOrd="0" presId="urn:microsoft.com/office/officeart/2005/8/layout/default"/>
    <dgm:cxn modelId="{D430E968-2AA1-423A-9793-8CD88294102A}" srcId="{15668300-2030-4093-A6A9-BB856052A03C}" destId="{90DF1FCD-E40C-470D-B4E8-118E0F233501}" srcOrd="3" destOrd="0" parTransId="{6FB917E5-0745-427B-B4B7-694747F04645}" sibTransId="{26A16FF9-ADFB-470B-A237-24956508325E}"/>
    <dgm:cxn modelId="{1071B26F-0555-4D6F-8118-9B02B77B935D}" srcId="{15668300-2030-4093-A6A9-BB856052A03C}" destId="{9F1306B5-3104-471A-A4CA-E4A4A8346882}" srcOrd="4" destOrd="0" parTransId="{0A9853AA-39E6-45EE-B5C2-E90B3460EE56}" sibTransId="{AB4DF977-D392-47A0-83F6-5D66AEFF1C0F}"/>
    <dgm:cxn modelId="{41C78D71-643E-4A70-A949-8FA7267A8FC9}" srcId="{15668300-2030-4093-A6A9-BB856052A03C}" destId="{5E3F6B14-2929-48A3-AF49-F90CC0D4CDD6}" srcOrd="8" destOrd="0" parTransId="{297715A6-CB28-4EA0-934E-409817D8C26F}" sibTransId="{12AB7EC1-7B13-4BE4-A626-0268D1E5F537}"/>
    <dgm:cxn modelId="{FCCABC71-D67B-364A-A17E-7106CD6E9944}" type="presOf" srcId="{5E3F6B14-2929-48A3-AF49-F90CC0D4CDD6}" destId="{042CC544-476A-7E47-9ABB-B526D5380566}" srcOrd="0" destOrd="0" presId="urn:microsoft.com/office/officeart/2005/8/layout/default"/>
    <dgm:cxn modelId="{AB8D717E-858D-456D-8B81-A5E9243ADA99}" srcId="{3C658241-0E21-4956-B343-69ACFE966A90}" destId="{5E960EDC-658A-4070-9A7D-52EBEC9813E6}" srcOrd="0" destOrd="0" parTransId="{ACFE2F22-517C-46E3-B39C-6DCA9E43A481}" sibTransId="{27D1502D-A99F-44D9-AAF8-C65DC40454AA}"/>
    <dgm:cxn modelId="{6608C57F-F159-3749-9B9C-C3EC2D384C3A}" type="presOf" srcId="{3745F93F-C82C-4EF8-8B43-8898102F5348}" destId="{5DCE5BC7-68BF-FF40-A0C5-B1E4A2BF8610}" srcOrd="0" destOrd="0" presId="urn:microsoft.com/office/officeart/2005/8/layout/default"/>
    <dgm:cxn modelId="{22998A80-6497-2C49-A983-576CAC26BB8E}" type="presOf" srcId="{A81A7D81-1BB5-4442-BF12-8BF295BFF5D6}" destId="{6A1E56D8-DBAB-BA45-B54C-E158B9B794E3}" srcOrd="0" destOrd="0" presId="urn:microsoft.com/office/officeart/2005/8/layout/default"/>
    <dgm:cxn modelId="{856BCA80-3CFC-6D47-AF76-E02FB9A209A6}" type="presOf" srcId="{20CA8497-7B75-4570-A3DE-BACF206BCC85}" destId="{E7619AE2-8FA9-0145-9D9B-DC6E2D0E3DF8}" srcOrd="0" destOrd="0" presId="urn:microsoft.com/office/officeart/2005/8/layout/default"/>
    <dgm:cxn modelId="{7E6A0686-85DE-E740-BBED-569ACF708BF5}" type="presOf" srcId="{D46D22C5-2ECB-49AF-89A0-3A4CC2F45D0A}" destId="{56235E89-2C04-5A41-9035-3D340A3F1307}" srcOrd="0" destOrd="0" presId="urn:microsoft.com/office/officeart/2005/8/layout/default"/>
    <dgm:cxn modelId="{C44CD187-E99B-604D-AC6C-CD2DC8360076}" type="presOf" srcId="{FBB3DD7D-9FC6-461C-B614-3D22151653FA}" destId="{8F4B1D1F-04A0-0E4A-BDA4-83C111205969}" srcOrd="0" destOrd="0" presId="urn:microsoft.com/office/officeart/2005/8/layout/default"/>
    <dgm:cxn modelId="{D070CD9F-A0EE-4315-86A6-350296A18F28}" srcId="{15668300-2030-4093-A6A9-BB856052A03C}" destId="{2E46D9CC-7563-413B-A729-8149F228D946}" srcOrd="12" destOrd="0" parTransId="{77A8E280-CE39-465B-B8BA-90377A18EBE0}" sibTransId="{AEC80636-FAAA-4B2C-8311-59324BE0106F}"/>
    <dgm:cxn modelId="{CC3A0BA0-AA7A-45F7-9070-5EEA52DB41C9}" srcId="{15668300-2030-4093-A6A9-BB856052A03C}" destId="{0CEF1152-4923-499E-B960-11D8E9FD1532}" srcOrd="16" destOrd="0" parTransId="{7900FE17-27B9-497F-BA2F-20DD6EE25AA1}" sibTransId="{20EB5303-63EB-460C-A7B3-1F080A87DE70}"/>
    <dgm:cxn modelId="{E6B23FAC-2E01-E447-9BFE-9863DF87349A}" type="presOf" srcId="{5E960EDC-658A-4070-9A7D-52EBEC9813E6}" destId="{DA08ECF4-57FB-5E4A-AC23-580C62FF92EF}" srcOrd="0" destOrd="1" presId="urn:microsoft.com/office/officeart/2005/8/layout/default"/>
    <dgm:cxn modelId="{9276E0B0-3B22-4C08-83AC-1513E1212C60}" srcId="{15668300-2030-4093-A6A9-BB856052A03C}" destId="{6ECF6D23-B21E-4E60-AE88-7255927F2EE2}" srcOrd="7" destOrd="0" parTransId="{ECDB0304-900C-40AA-910D-C14FE835D29C}" sibTransId="{29F1D777-612E-4215-92FD-E638A31D0DC3}"/>
    <dgm:cxn modelId="{523C71B8-0A9C-6B42-8E46-B30E095C64CE}" type="presOf" srcId="{90DF1FCD-E40C-470D-B4E8-118E0F233501}" destId="{647F1E4E-FA81-D940-870B-2C196A946E91}" srcOrd="0" destOrd="0" presId="urn:microsoft.com/office/officeart/2005/8/layout/default"/>
    <dgm:cxn modelId="{52091CBA-B673-4885-B4AB-FA3CA693DB0D}" srcId="{15668300-2030-4093-A6A9-BB856052A03C}" destId="{F6C0CA07-90D0-4031-9B46-80DDBC5E0F84}" srcOrd="15" destOrd="0" parTransId="{EFCE398D-9AA8-4C54-B591-C193E84B7D37}" sibTransId="{4770208A-1095-4BCC-AB18-DD0BC54249F4}"/>
    <dgm:cxn modelId="{77FB30DD-22D3-4782-87DE-F84C8F48C8B0}" srcId="{15668300-2030-4093-A6A9-BB856052A03C}" destId="{FBB3DD7D-9FC6-461C-B614-3D22151653FA}" srcOrd="2" destOrd="0" parTransId="{149D7B64-6BD9-4430-BE78-82FE6C058217}" sibTransId="{6F37F15C-3114-400F-AF40-25999CF5F02C}"/>
    <dgm:cxn modelId="{C60ADFE2-AE79-4359-B52D-1DD5873B0A23}" srcId="{15668300-2030-4093-A6A9-BB856052A03C}" destId="{D46D22C5-2ECB-49AF-89A0-3A4CC2F45D0A}" srcOrd="13" destOrd="0" parTransId="{1E686B61-55D7-4B06-A408-C3A103563FB5}" sibTransId="{45F5C5BA-FEA1-42E6-8047-FE5EF0833645}"/>
    <dgm:cxn modelId="{A3CF5EE8-F58F-3443-9440-8585ACDA5DC0}" type="presOf" srcId="{9F1306B5-3104-471A-A4CA-E4A4A8346882}" destId="{9EAA1C49-7C5E-EF4A-887B-4035050835C6}" srcOrd="0" destOrd="0" presId="urn:microsoft.com/office/officeart/2005/8/layout/default"/>
    <dgm:cxn modelId="{C6F56CE8-FADF-334D-998C-9DBBCB968589}" type="presOf" srcId="{848FB427-0F27-4B73-B757-2B4FF5865747}" destId="{B3997DF4-0E68-9346-9B14-14197A5F61B5}" srcOrd="0" destOrd="0" presId="urn:microsoft.com/office/officeart/2005/8/layout/default"/>
    <dgm:cxn modelId="{9FEE36F3-14F7-514A-A698-30B5206CE89E}" type="presOf" srcId="{15668300-2030-4093-A6A9-BB856052A03C}" destId="{4AC8594E-E560-C640-870E-9CB986C8C76F}" srcOrd="0" destOrd="0" presId="urn:microsoft.com/office/officeart/2005/8/layout/default"/>
    <dgm:cxn modelId="{4AF1F3F9-C0CA-4742-9231-5029286A594E}" type="presOf" srcId="{3C658241-0E21-4956-B343-69ACFE966A90}" destId="{DA08ECF4-57FB-5E4A-AC23-580C62FF92EF}" srcOrd="0" destOrd="0" presId="urn:microsoft.com/office/officeart/2005/8/layout/default"/>
    <dgm:cxn modelId="{D745D353-BA85-9E48-AA06-CF47364F09E6}" type="presParOf" srcId="{4AC8594E-E560-C640-870E-9CB986C8C76F}" destId="{E7619AE2-8FA9-0145-9D9B-DC6E2D0E3DF8}" srcOrd="0" destOrd="0" presId="urn:microsoft.com/office/officeart/2005/8/layout/default"/>
    <dgm:cxn modelId="{39FC9B63-7ED8-7742-88AF-D8D986E90063}" type="presParOf" srcId="{4AC8594E-E560-C640-870E-9CB986C8C76F}" destId="{3471C181-3F2E-7841-AE55-970634CDBBB5}" srcOrd="1" destOrd="0" presId="urn:microsoft.com/office/officeart/2005/8/layout/default"/>
    <dgm:cxn modelId="{CDE57598-8928-F640-AB36-6C684516DAAE}" type="presParOf" srcId="{4AC8594E-E560-C640-870E-9CB986C8C76F}" destId="{6A1E56D8-DBAB-BA45-B54C-E158B9B794E3}" srcOrd="2" destOrd="0" presId="urn:microsoft.com/office/officeart/2005/8/layout/default"/>
    <dgm:cxn modelId="{C65011AC-FE3C-0D4A-8FCE-DD47D2EA99AA}" type="presParOf" srcId="{4AC8594E-E560-C640-870E-9CB986C8C76F}" destId="{64878A9A-CE17-FC42-8BD9-C9A31B3C134E}" srcOrd="3" destOrd="0" presId="urn:microsoft.com/office/officeart/2005/8/layout/default"/>
    <dgm:cxn modelId="{CEBF53D0-7D46-314A-B46D-49D469E8D928}" type="presParOf" srcId="{4AC8594E-E560-C640-870E-9CB986C8C76F}" destId="{8F4B1D1F-04A0-0E4A-BDA4-83C111205969}" srcOrd="4" destOrd="0" presId="urn:microsoft.com/office/officeart/2005/8/layout/default"/>
    <dgm:cxn modelId="{5502A79A-61D6-784D-B0C6-23E3EF131F55}" type="presParOf" srcId="{4AC8594E-E560-C640-870E-9CB986C8C76F}" destId="{F13E0219-307B-BD42-8DDF-F9BF8E8A5CD8}" srcOrd="5" destOrd="0" presId="urn:microsoft.com/office/officeart/2005/8/layout/default"/>
    <dgm:cxn modelId="{8A86D21D-582E-7B4B-8E80-2E3804648CAB}" type="presParOf" srcId="{4AC8594E-E560-C640-870E-9CB986C8C76F}" destId="{647F1E4E-FA81-D940-870B-2C196A946E91}" srcOrd="6" destOrd="0" presId="urn:microsoft.com/office/officeart/2005/8/layout/default"/>
    <dgm:cxn modelId="{2CB83BEE-3B5E-5044-B0FA-95C987064734}" type="presParOf" srcId="{4AC8594E-E560-C640-870E-9CB986C8C76F}" destId="{5B533D9A-A735-C04A-8E96-CDB3CE9510DD}" srcOrd="7" destOrd="0" presId="urn:microsoft.com/office/officeart/2005/8/layout/default"/>
    <dgm:cxn modelId="{16670603-A7D7-BE4E-8468-84674EEDCF1E}" type="presParOf" srcId="{4AC8594E-E560-C640-870E-9CB986C8C76F}" destId="{9EAA1C49-7C5E-EF4A-887B-4035050835C6}" srcOrd="8" destOrd="0" presId="urn:microsoft.com/office/officeart/2005/8/layout/default"/>
    <dgm:cxn modelId="{852808E4-9954-7A40-8F98-9B2AC8EF42EC}" type="presParOf" srcId="{4AC8594E-E560-C640-870E-9CB986C8C76F}" destId="{474AC741-EEA1-AB41-827C-D3F1D8F3FE63}" srcOrd="9" destOrd="0" presId="urn:microsoft.com/office/officeart/2005/8/layout/default"/>
    <dgm:cxn modelId="{2539F689-B74F-F24A-8E2A-879BF0754795}" type="presParOf" srcId="{4AC8594E-E560-C640-870E-9CB986C8C76F}" destId="{5DCE5BC7-68BF-FF40-A0C5-B1E4A2BF8610}" srcOrd="10" destOrd="0" presId="urn:microsoft.com/office/officeart/2005/8/layout/default"/>
    <dgm:cxn modelId="{48AA8E88-6CF2-B04A-831C-150D645CFC3B}" type="presParOf" srcId="{4AC8594E-E560-C640-870E-9CB986C8C76F}" destId="{B41F7245-4A40-9949-9D89-4DC6A950E6EC}" srcOrd="11" destOrd="0" presId="urn:microsoft.com/office/officeart/2005/8/layout/default"/>
    <dgm:cxn modelId="{36DDB337-8970-CF4C-8BF2-6FCB038C4773}" type="presParOf" srcId="{4AC8594E-E560-C640-870E-9CB986C8C76F}" destId="{DA08ECF4-57FB-5E4A-AC23-580C62FF92EF}" srcOrd="12" destOrd="0" presId="urn:microsoft.com/office/officeart/2005/8/layout/default"/>
    <dgm:cxn modelId="{31AE2ECD-84AC-FD4D-ACBD-1383DF94A08F}" type="presParOf" srcId="{4AC8594E-E560-C640-870E-9CB986C8C76F}" destId="{004F2201-7175-E245-9171-80C060B7CA2E}" srcOrd="13" destOrd="0" presId="urn:microsoft.com/office/officeart/2005/8/layout/default"/>
    <dgm:cxn modelId="{8619AE10-1A84-0F45-B814-8F3B7F3C4BA9}" type="presParOf" srcId="{4AC8594E-E560-C640-870E-9CB986C8C76F}" destId="{B57D66FC-8C7D-3D46-A15D-BFB02F05E68E}" srcOrd="14" destOrd="0" presId="urn:microsoft.com/office/officeart/2005/8/layout/default"/>
    <dgm:cxn modelId="{AEFB5288-1A71-0F4C-B1D6-064E5F4B225E}" type="presParOf" srcId="{4AC8594E-E560-C640-870E-9CB986C8C76F}" destId="{1A26AC16-C6F7-BF4D-96BC-042D0BEEAA70}" srcOrd="15" destOrd="0" presId="urn:microsoft.com/office/officeart/2005/8/layout/default"/>
    <dgm:cxn modelId="{15FDD596-E604-6944-B380-440C14546707}" type="presParOf" srcId="{4AC8594E-E560-C640-870E-9CB986C8C76F}" destId="{042CC544-476A-7E47-9ABB-B526D5380566}" srcOrd="16" destOrd="0" presId="urn:microsoft.com/office/officeart/2005/8/layout/default"/>
    <dgm:cxn modelId="{448BE10E-4B2A-0942-B9CD-91851BEA29D7}" type="presParOf" srcId="{4AC8594E-E560-C640-870E-9CB986C8C76F}" destId="{FF0A9A12-107F-8545-BBE4-4874A9DCE586}" srcOrd="17" destOrd="0" presId="urn:microsoft.com/office/officeart/2005/8/layout/default"/>
    <dgm:cxn modelId="{28D557F3-1CA2-D749-A008-862012328129}" type="presParOf" srcId="{4AC8594E-E560-C640-870E-9CB986C8C76F}" destId="{671BDB52-99AF-C04E-A7CB-C2E0EEFF5AD6}" srcOrd="18" destOrd="0" presId="urn:microsoft.com/office/officeart/2005/8/layout/default"/>
    <dgm:cxn modelId="{C40A308B-8C4C-314C-AC3F-E0BEF5E93E5F}" type="presParOf" srcId="{4AC8594E-E560-C640-870E-9CB986C8C76F}" destId="{BB2F07CC-B414-244D-AA67-5FDCE811F284}" srcOrd="19" destOrd="0" presId="urn:microsoft.com/office/officeart/2005/8/layout/default"/>
    <dgm:cxn modelId="{237AE2A6-3A51-834C-972D-CF72770F3E15}" type="presParOf" srcId="{4AC8594E-E560-C640-870E-9CB986C8C76F}" destId="{3194573D-07DF-A448-A7D5-5BA1D9189401}" srcOrd="20" destOrd="0" presId="urn:microsoft.com/office/officeart/2005/8/layout/default"/>
    <dgm:cxn modelId="{BE115E22-44AF-0A4B-B0F2-A9A9E7E40466}" type="presParOf" srcId="{4AC8594E-E560-C640-870E-9CB986C8C76F}" destId="{537678A3-D29B-B84D-9662-7295162EA030}" srcOrd="21" destOrd="0" presId="urn:microsoft.com/office/officeart/2005/8/layout/default"/>
    <dgm:cxn modelId="{CBC52E96-3706-1040-9F24-4114DDEA6819}" type="presParOf" srcId="{4AC8594E-E560-C640-870E-9CB986C8C76F}" destId="{B3997DF4-0E68-9346-9B14-14197A5F61B5}" srcOrd="22" destOrd="0" presId="urn:microsoft.com/office/officeart/2005/8/layout/default"/>
    <dgm:cxn modelId="{7D6D7810-2349-5F46-A0B6-A5422BCC767C}" type="presParOf" srcId="{4AC8594E-E560-C640-870E-9CB986C8C76F}" destId="{27F85B02-C717-E043-911A-6AA005BFAD6F}" srcOrd="23" destOrd="0" presId="urn:microsoft.com/office/officeart/2005/8/layout/default"/>
    <dgm:cxn modelId="{26BF4B6F-6064-6D4C-A5DA-4350760C598A}" type="presParOf" srcId="{4AC8594E-E560-C640-870E-9CB986C8C76F}" destId="{DBBC6896-E40B-1749-849B-F47EA0CC8387}" srcOrd="24" destOrd="0" presId="urn:microsoft.com/office/officeart/2005/8/layout/default"/>
    <dgm:cxn modelId="{77B87DB2-70DF-1C46-BBAF-9795A8CE07ED}" type="presParOf" srcId="{4AC8594E-E560-C640-870E-9CB986C8C76F}" destId="{E15D6040-2A48-EB49-ABBA-6E71CBDFA07D}" srcOrd="25" destOrd="0" presId="urn:microsoft.com/office/officeart/2005/8/layout/default"/>
    <dgm:cxn modelId="{BB3E9514-6392-084C-899E-5605014DB352}" type="presParOf" srcId="{4AC8594E-E560-C640-870E-9CB986C8C76F}" destId="{56235E89-2C04-5A41-9035-3D340A3F1307}" srcOrd="26" destOrd="0" presId="urn:microsoft.com/office/officeart/2005/8/layout/default"/>
    <dgm:cxn modelId="{5D65E91C-8389-DB4D-A604-639E45FA809F}" type="presParOf" srcId="{4AC8594E-E560-C640-870E-9CB986C8C76F}" destId="{B5E764FD-E8FD-E34B-8E18-28CFA537F20A}" srcOrd="27" destOrd="0" presId="urn:microsoft.com/office/officeart/2005/8/layout/default"/>
    <dgm:cxn modelId="{844D9589-C251-E64A-97A5-941909A191D3}" type="presParOf" srcId="{4AC8594E-E560-C640-870E-9CB986C8C76F}" destId="{562AD34E-CB98-514A-A339-9DBE5354B396}" srcOrd="28" destOrd="0" presId="urn:microsoft.com/office/officeart/2005/8/layout/default"/>
    <dgm:cxn modelId="{4A99B3A4-57B8-1040-A89C-2771C3170319}" type="presParOf" srcId="{4AC8594E-E560-C640-870E-9CB986C8C76F}" destId="{612C78AE-97C5-A948-9185-39A0A3AA3EEA}" srcOrd="29" destOrd="0" presId="urn:microsoft.com/office/officeart/2005/8/layout/default"/>
    <dgm:cxn modelId="{B8A3784B-D8E2-9A46-8EE2-BC951FA601F9}" type="presParOf" srcId="{4AC8594E-E560-C640-870E-9CB986C8C76F}" destId="{A3462728-B044-C348-B918-CB2162DBB4BA}" srcOrd="30" destOrd="0" presId="urn:microsoft.com/office/officeart/2005/8/layout/default"/>
    <dgm:cxn modelId="{20E9C2F9-2538-004B-A104-CC02EE89D069}" type="presParOf" srcId="{4AC8594E-E560-C640-870E-9CB986C8C76F}" destId="{19CB80C3-3F07-3340-ACBA-E682C015A83E}" srcOrd="31" destOrd="0" presId="urn:microsoft.com/office/officeart/2005/8/layout/default"/>
    <dgm:cxn modelId="{B9AEE5C1-7146-674F-9E8C-3E1930A5D61C}" type="presParOf" srcId="{4AC8594E-E560-C640-870E-9CB986C8C76F}" destId="{E40CF049-12A3-9540-97A7-CF993E74005A}" srcOrd="32" destOrd="0" presId="urn:microsoft.com/office/officeart/2005/8/layout/default"/>
    <dgm:cxn modelId="{86E3BA2E-A97D-8046-BC7B-84613C9A5864}" type="presParOf" srcId="{4AC8594E-E560-C640-870E-9CB986C8C76F}" destId="{5559B4FB-CA4E-7A4C-8B47-12E62650E133}" srcOrd="33" destOrd="0" presId="urn:microsoft.com/office/officeart/2005/8/layout/default"/>
    <dgm:cxn modelId="{BDB1A3C2-5B38-B047-8C68-88F7EB01DF6D}" type="presParOf" srcId="{4AC8594E-E560-C640-870E-9CB986C8C76F}" destId="{FE72D719-D810-7343-80E5-0AB768D1AF7A}" srcOrd="34"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EE28E3-25C7-2A48-AD3A-0D4F1392D154}" type="doc">
      <dgm:prSet loTypeId="urn:microsoft.com/office/officeart/2005/8/layout/hList1" loCatId="" qsTypeId="urn:microsoft.com/office/officeart/2005/8/quickstyle/simple1" qsCatId="simple" csTypeId="urn:microsoft.com/office/officeart/2005/8/colors/accent1_2" csCatId="accent1" phldr="1"/>
      <dgm:spPr/>
      <dgm:t>
        <a:bodyPr/>
        <a:lstStyle/>
        <a:p>
          <a:endParaRPr lang="en-US"/>
        </a:p>
      </dgm:t>
    </dgm:pt>
    <dgm:pt modelId="{1BA6430D-5BBE-1D4E-95C2-C5F3A7DF6092}">
      <dgm:prSet phldrT="[Text]"/>
      <dgm:spPr>
        <a:solidFill>
          <a:schemeClr val="tx1"/>
        </a:solidFill>
      </dgm:spPr>
      <dgm:t>
        <a:bodyPr/>
        <a:lstStyle/>
        <a:p>
          <a:r>
            <a:rPr lang="en-US" dirty="0"/>
            <a:t>Live Engagement</a:t>
          </a:r>
        </a:p>
      </dgm:t>
    </dgm:pt>
    <dgm:pt modelId="{ED5C0858-E294-3A4C-AE9A-8D59063FFC43}" type="parTrans" cxnId="{5363A518-E072-B34D-B528-E583C2A881F6}">
      <dgm:prSet/>
      <dgm:spPr/>
      <dgm:t>
        <a:bodyPr/>
        <a:lstStyle/>
        <a:p>
          <a:endParaRPr lang="en-US"/>
        </a:p>
      </dgm:t>
    </dgm:pt>
    <dgm:pt modelId="{D72847AF-4B17-6A40-BA21-86EE96F7E05C}" type="sibTrans" cxnId="{5363A518-E072-B34D-B528-E583C2A881F6}">
      <dgm:prSet/>
      <dgm:spPr/>
      <dgm:t>
        <a:bodyPr/>
        <a:lstStyle/>
        <a:p>
          <a:endParaRPr lang="en-US"/>
        </a:p>
      </dgm:t>
    </dgm:pt>
    <dgm:pt modelId="{7CA76C7F-FC01-234F-8C53-20C58F48A77C}">
      <dgm:prSet/>
      <dgm:spPr/>
      <dgm:t>
        <a:bodyPr/>
        <a:lstStyle/>
        <a:p>
          <a:r>
            <a:rPr lang="en-US" dirty="0"/>
            <a:t>Align with Talent</a:t>
          </a:r>
        </a:p>
      </dgm:t>
    </dgm:pt>
    <dgm:pt modelId="{C32B7015-C2EC-324B-A9F0-FE57B31A87E7}" type="parTrans" cxnId="{07739523-B371-FA40-93B6-543CC42180CB}">
      <dgm:prSet/>
      <dgm:spPr/>
      <dgm:t>
        <a:bodyPr/>
        <a:lstStyle/>
        <a:p>
          <a:endParaRPr lang="en-US"/>
        </a:p>
      </dgm:t>
    </dgm:pt>
    <dgm:pt modelId="{E7F955F5-B067-9A4D-AB5D-06AEB05A6907}" type="sibTrans" cxnId="{07739523-B371-FA40-93B6-543CC42180CB}">
      <dgm:prSet/>
      <dgm:spPr/>
      <dgm:t>
        <a:bodyPr/>
        <a:lstStyle/>
        <a:p>
          <a:endParaRPr lang="en-US"/>
        </a:p>
      </dgm:t>
    </dgm:pt>
    <dgm:pt modelId="{CEBACE7A-C6BC-4845-929C-751A828B68B5}">
      <dgm:prSet phldrT="[Text]"/>
      <dgm:spPr>
        <a:solidFill>
          <a:schemeClr val="tx1"/>
        </a:solidFill>
      </dgm:spPr>
      <dgm:t>
        <a:bodyPr/>
        <a:lstStyle/>
        <a:p>
          <a:r>
            <a:rPr lang="en-US" dirty="0"/>
            <a:t>Ads</a:t>
          </a:r>
        </a:p>
      </dgm:t>
    </dgm:pt>
    <dgm:pt modelId="{1C7C6453-4EBA-344E-A1AB-5CD8150A3FBD}" type="parTrans" cxnId="{358C0507-06B3-FF46-BAB0-12E63A6D00F0}">
      <dgm:prSet/>
      <dgm:spPr/>
      <dgm:t>
        <a:bodyPr/>
        <a:lstStyle/>
        <a:p>
          <a:endParaRPr lang="en-US"/>
        </a:p>
      </dgm:t>
    </dgm:pt>
    <dgm:pt modelId="{42995060-048F-2D41-9E14-F836BAB4A0DA}" type="sibTrans" cxnId="{358C0507-06B3-FF46-BAB0-12E63A6D00F0}">
      <dgm:prSet/>
      <dgm:spPr/>
      <dgm:t>
        <a:bodyPr/>
        <a:lstStyle/>
        <a:p>
          <a:endParaRPr lang="en-US"/>
        </a:p>
      </dgm:t>
    </dgm:pt>
    <dgm:pt modelId="{E32EC76B-5E86-4348-AE69-215BF138B4F0}">
      <dgm:prSet phldrT="[Text]"/>
      <dgm:spPr/>
      <dgm:t>
        <a:bodyPr/>
        <a:lstStyle/>
        <a:p>
          <a:r>
            <a:rPr lang="en-US" dirty="0"/>
            <a:t>Local NC Market. &amp; Surrounding Areas</a:t>
          </a:r>
        </a:p>
      </dgm:t>
    </dgm:pt>
    <dgm:pt modelId="{89821D83-1AE2-4D49-8BA3-227A68DA4914}" type="parTrans" cxnId="{ED0EC513-4A8B-EA4E-A761-508D3F0F5E90}">
      <dgm:prSet/>
      <dgm:spPr/>
      <dgm:t>
        <a:bodyPr/>
        <a:lstStyle/>
        <a:p>
          <a:endParaRPr lang="en-US"/>
        </a:p>
      </dgm:t>
    </dgm:pt>
    <dgm:pt modelId="{53B88EE1-3F1B-364F-882A-1678E8C28304}" type="sibTrans" cxnId="{ED0EC513-4A8B-EA4E-A761-508D3F0F5E90}">
      <dgm:prSet/>
      <dgm:spPr/>
      <dgm:t>
        <a:bodyPr/>
        <a:lstStyle/>
        <a:p>
          <a:endParaRPr lang="en-US"/>
        </a:p>
      </dgm:t>
    </dgm:pt>
    <dgm:pt modelId="{33B8BE34-20C6-A545-81F0-BB690408D273}">
      <dgm:prSet phldrT="[Text]"/>
      <dgm:spPr>
        <a:solidFill>
          <a:schemeClr val="tx1"/>
        </a:solidFill>
      </dgm:spPr>
      <dgm:t>
        <a:bodyPr/>
        <a:lstStyle/>
        <a:p>
          <a:r>
            <a:rPr lang="en-US" dirty="0"/>
            <a:t>Posted (Recurring) Content</a:t>
          </a:r>
        </a:p>
      </dgm:t>
    </dgm:pt>
    <dgm:pt modelId="{905A9B6C-FBA6-5D45-B85D-44240307321B}" type="parTrans" cxnId="{30997F09-BD65-CD4E-B72D-1A9B49C04686}">
      <dgm:prSet/>
      <dgm:spPr/>
      <dgm:t>
        <a:bodyPr/>
        <a:lstStyle/>
        <a:p>
          <a:endParaRPr lang="en-US"/>
        </a:p>
      </dgm:t>
    </dgm:pt>
    <dgm:pt modelId="{B53C48C2-3ECC-E54A-B57F-42916342CF90}" type="sibTrans" cxnId="{30997F09-BD65-CD4E-B72D-1A9B49C04686}">
      <dgm:prSet/>
      <dgm:spPr/>
      <dgm:t>
        <a:bodyPr/>
        <a:lstStyle/>
        <a:p>
          <a:endParaRPr lang="en-US"/>
        </a:p>
      </dgm:t>
    </dgm:pt>
    <dgm:pt modelId="{455FA133-CEA7-8545-A9AE-871B65B8407C}">
      <dgm:prSet phldrT="[Text]"/>
      <dgm:spPr/>
      <dgm:t>
        <a:bodyPr/>
        <a:lstStyle/>
        <a:p>
          <a:r>
            <a:rPr lang="en-US" dirty="0"/>
            <a:t>Blogs</a:t>
          </a:r>
        </a:p>
      </dgm:t>
    </dgm:pt>
    <dgm:pt modelId="{79E74758-387B-C247-A89E-DD4CD31522FE}" type="parTrans" cxnId="{006BBFB7-5E88-5042-9AAC-FC106C3FA264}">
      <dgm:prSet/>
      <dgm:spPr/>
      <dgm:t>
        <a:bodyPr/>
        <a:lstStyle/>
        <a:p>
          <a:endParaRPr lang="en-US"/>
        </a:p>
      </dgm:t>
    </dgm:pt>
    <dgm:pt modelId="{3D1A5C23-3A68-914F-BC99-5D1A5172E571}" type="sibTrans" cxnId="{006BBFB7-5E88-5042-9AAC-FC106C3FA264}">
      <dgm:prSet/>
      <dgm:spPr/>
      <dgm:t>
        <a:bodyPr/>
        <a:lstStyle/>
        <a:p>
          <a:endParaRPr lang="en-US"/>
        </a:p>
      </dgm:t>
    </dgm:pt>
    <dgm:pt modelId="{8174E778-C473-804F-BAC1-FAC9CA93E45D}">
      <dgm:prSet phldrT="[Text]"/>
      <dgm:spPr/>
      <dgm:t>
        <a:bodyPr/>
        <a:lstStyle/>
        <a:p>
          <a:r>
            <a:rPr lang="en-US" dirty="0"/>
            <a:t>Facebook</a:t>
          </a:r>
        </a:p>
      </dgm:t>
    </dgm:pt>
    <dgm:pt modelId="{567368FD-C91A-8A49-8816-A11A97119A32}" type="parTrans" cxnId="{9B3C8134-C79F-3A4C-B9BC-3249D97CCB2A}">
      <dgm:prSet/>
      <dgm:spPr/>
      <dgm:t>
        <a:bodyPr/>
        <a:lstStyle/>
        <a:p>
          <a:endParaRPr lang="en-US"/>
        </a:p>
      </dgm:t>
    </dgm:pt>
    <dgm:pt modelId="{FA46E71B-BD18-0C41-965D-D927948C9745}" type="sibTrans" cxnId="{9B3C8134-C79F-3A4C-B9BC-3249D97CCB2A}">
      <dgm:prSet/>
      <dgm:spPr/>
      <dgm:t>
        <a:bodyPr/>
        <a:lstStyle/>
        <a:p>
          <a:endParaRPr lang="en-US"/>
        </a:p>
      </dgm:t>
    </dgm:pt>
    <dgm:pt modelId="{BA054563-8720-B948-BF92-0ADCD999156A}">
      <dgm:prSet phldrT="[Text]"/>
      <dgm:spPr/>
      <dgm:t>
        <a:bodyPr/>
        <a:lstStyle/>
        <a:p>
          <a:r>
            <a:rPr lang="en-US" dirty="0"/>
            <a:t>Streaming Messaging, Podcast, Radio (:30 sec messaging)</a:t>
          </a:r>
        </a:p>
      </dgm:t>
    </dgm:pt>
    <dgm:pt modelId="{1EAA63BC-B85F-3D4E-8D6E-D9E3670780EE}" type="parTrans" cxnId="{1B7FF5F3-18FF-764F-AA14-B3C32A1C8972}">
      <dgm:prSet/>
      <dgm:spPr/>
      <dgm:t>
        <a:bodyPr/>
        <a:lstStyle/>
        <a:p>
          <a:endParaRPr lang="en-US"/>
        </a:p>
      </dgm:t>
    </dgm:pt>
    <dgm:pt modelId="{86985870-FEAC-FC40-A4FF-B140D44B9DB6}" type="sibTrans" cxnId="{1B7FF5F3-18FF-764F-AA14-B3C32A1C8972}">
      <dgm:prSet/>
      <dgm:spPr/>
      <dgm:t>
        <a:bodyPr/>
        <a:lstStyle/>
        <a:p>
          <a:endParaRPr lang="en-US"/>
        </a:p>
      </dgm:t>
    </dgm:pt>
    <dgm:pt modelId="{5301F4C1-16C4-F947-9C4E-98ED8101BA70}">
      <dgm:prSet/>
      <dgm:spPr/>
      <dgm:t>
        <a:bodyPr/>
        <a:lstStyle/>
        <a:p>
          <a:r>
            <a:rPr lang="en-US" dirty="0"/>
            <a:t>Pop Ups &amp; On the Ground Events </a:t>
          </a:r>
        </a:p>
      </dgm:t>
    </dgm:pt>
    <dgm:pt modelId="{077F381C-299F-7F4F-B624-EB87D5E08F84}" type="parTrans" cxnId="{229259E4-A6D6-9B45-8247-C444739B0408}">
      <dgm:prSet/>
      <dgm:spPr/>
      <dgm:t>
        <a:bodyPr/>
        <a:lstStyle/>
        <a:p>
          <a:endParaRPr lang="en-US"/>
        </a:p>
      </dgm:t>
    </dgm:pt>
    <dgm:pt modelId="{83FA0E4B-E055-E944-A93C-D5C59F17B5DA}" type="sibTrans" cxnId="{229259E4-A6D6-9B45-8247-C444739B0408}">
      <dgm:prSet/>
      <dgm:spPr/>
      <dgm:t>
        <a:bodyPr/>
        <a:lstStyle/>
        <a:p>
          <a:endParaRPr lang="en-US"/>
        </a:p>
      </dgm:t>
    </dgm:pt>
    <dgm:pt modelId="{F725D309-21FB-9743-A169-DAD92D5AA078}">
      <dgm:prSet phldrT="[Text]"/>
      <dgm:spPr>
        <a:solidFill>
          <a:schemeClr val="tx1"/>
        </a:solidFill>
      </dgm:spPr>
      <dgm:t>
        <a:bodyPr/>
        <a:lstStyle/>
        <a:p>
          <a:r>
            <a:rPr lang="en-US" dirty="0"/>
            <a:t>Local</a:t>
          </a:r>
        </a:p>
      </dgm:t>
    </dgm:pt>
    <dgm:pt modelId="{0D58A7E1-A3D4-0340-ACE1-13D9D1D3BFB1}" type="parTrans" cxnId="{69B2E73C-FD1D-374F-8660-E5FBE6E5B876}">
      <dgm:prSet/>
      <dgm:spPr/>
      <dgm:t>
        <a:bodyPr/>
        <a:lstStyle/>
        <a:p>
          <a:endParaRPr lang="en-US"/>
        </a:p>
      </dgm:t>
    </dgm:pt>
    <dgm:pt modelId="{1D62F6AC-BE1A-D94F-9674-01D56DFAB4FA}" type="sibTrans" cxnId="{69B2E73C-FD1D-374F-8660-E5FBE6E5B876}">
      <dgm:prSet/>
      <dgm:spPr/>
      <dgm:t>
        <a:bodyPr/>
        <a:lstStyle/>
        <a:p>
          <a:endParaRPr lang="en-US"/>
        </a:p>
      </dgm:t>
    </dgm:pt>
    <dgm:pt modelId="{4B637CB9-EC90-F648-A829-1AA80368070F}">
      <dgm:prSet/>
      <dgm:spPr/>
      <dgm:t>
        <a:bodyPr/>
        <a:lstStyle/>
        <a:p>
          <a:r>
            <a:rPr lang="en-US" dirty="0"/>
            <a:t>Broadcast Radio &amp; Influencers</a:t>
          </a:r>
        </a:p>
      </dgm:t>
    </dgm:pt>
    <dgm:pt modelId="{CE55494A-C776-9947-9CF9-8B10475315D9}" type="parTrans" cxnId="{1B560637-6B53-8041-ACF9-8FC3154F0669}">
      <dgm:prSet/>
      <dgm:spPr/>
      <dgm:t>
        <a:bodyPr/>
        <a:lstStyle/>
        <a:p>
          <a:endParaRPr lang="en-US"/>
        </a:p>
      </dgm:t>
    </dgm:pt>
    <dgm:pt modelId="{E7A4CD9F-3D74-2746-BAE4-4E1D1FE47F1C}" type="sibTrans" cxnId="{1B560637-6B53-8041-ACF9-8FC3154F0669}">
      <dgm:prSet/>
      <dgm:spPr/>
      <dgm:t>
        <a:bodyPr/>
        <a:lstStyle/>
        <a:p>
          <a:endParaRPr lang="en-US"/>
        </a:p>
      </dgm:t>
    </dgm:pt>
    <dgm:pt modelId="{6D5C2B10-3655-474C-A6E7-8C7601373EEB}">
      <dgm:prSet/>
      <dgm:spPr/>
      <dgm:t>
        <a:bodyPr/>
        <a:lstStyle/>
        <a:p>
          <a:r>
            <a:rPr lang="en-US" dirty="0"/>
            <a:t>NC Local Restaurants</a:t>
          </a:r>
        </a:p>
      </dgm:t>
    </dgm:pt>
    <dgm:pt modelId="{15587722-447E-4241-928F-4B6DF71E0ABD}" type="parTrans" cxnId="{FE3ADB7F-86B5-C743-8671-5DDBAEBFB87B}">
      <dgm:prSet/>
      <dgm:spPr/>
      <dgm:t>
        <a:bodyPr/>
        <a:lstStyle/>
        <a:p>
          <a:endParaRPr lang="en-US"/>
        </a:p>
      </dgm:t>
    </dgm:pt>
    <dgm:pt modelId="{8B0344BC-16D0-5641-8D8D-6D77FFB3F8A2}" type="sibTrans" cxnId="{FE3ADB7F-86B5-C743-8671-5DDBAEBFB87B}">
      <dgm:prSet/>
      <dgm:spPr/>
      <dgm:t>
        <a:bodyPr/>
        <a:lstStyle/>
        <a:p>
          <a:endParaRPr lang="en-US"/>
        </a:p>
      </dgm:t>
    </dgm:pt>
    <dgm:pt modelId="{E0DFB938-9DC0-E744-A9A9-EAAC384E5610}">
      <dgm:prSet/>
      <dgm:spPr/>
      <dgm:t>
        <a:bodyPr/>
        <a:lstStyle/>
        <a:p>
          <a:r>
            <a:rPr lang="en-US" dirty="0"/>
            <a:t>Digital Geo-Targeting</a:t>
          </a:r>
        </a:p>
      </dgm:t>
    </dgm:pt>
    <dgm:pt modelId="{F2CC7F75-818F-9B46-BC8B-4E3FBDEBE579}" type="parTrans" cxnId="{FF930C1C-4345-0B4C-BE9F-478C7717485A}">
      <dgm:prSet/>
      <dgm:spPr/>
      <dgm:t>
        <a:bodyPr/>
        <a:lstStyle/>
        <a:p>
          <a:endParaRPr lang="en-US"/>
        </a:p>
      </dgm:t>
    </dgm:pt>
    <dgm:pt modelId="{E60C431C-890D-F74B-A1D8-C5551E34103A}" type="sibTrans" cxnId="{FF930C1C-4345-0B4C-BE9F-478C7717485A}">
      <dgm:prSet/>
      <dgm:spPr/>
      <dgm:t>
        <a:bodyPr/>
        <a:lstStyle/>
        <a:p>
          <a:endParaRPr lang="en-US"/>
        </a:p>
      </dgm:t>
    </dgm:pt>
    <dgm:pt modelId="{207A4420-FC08-FF42-B93A-E429E1444AB0}">
      <dgm:prSet/>
      <dgm:spPr/>
      <dgm:t>
        <a:bodyPr/>
        <a:lstStyle/>
        <a:p>
          <a:r>
            <a:rPr lang="en-US" dirty="0"/>
            <a:t>NC Local Newspaper &amp;Magazines</a:t>
          </a:r>
        </a:p>
      </dgm:t>
    </dgm:pt>
    <dgm:pt modelId="{7417BBBC-5CD7-084F-B203-4CFD9E5ABFC3}" type="parTrans" cxnId="{A03FC381-E64B-AF4A-ACC9-214A4D162860}">
      <dgm:prSet/>
      <dgm:spPr/>
      <dgm:t>
        <a:bodyPr/>
        <a:lstStyle/>
        <a:p>
          <a:endParaRPr lang="en-US"/>
        </a:p>
      </dgm:t>
    </dgm:pt>
    <dgm:pt modelId="{6B296EC6-41E2-AE47-A28B-CE5A72B8C401}" type="sibTrans" cxnId="{A03FC381-E64B-AF4A-ACC9-214A4D162860}">
      <dgm:prSet/>
      <dgm:spPr/>
      <dgm:t>
        <a:bodyPr/>
        <a:lstStyle/>
        <a:p>
          <a:endParaRPr lang="en-US"/>
        </a:p>
      </dgm:t>
    </dgm:pt>
    <dgm:pt modelId="{0F1D4023-8337-E144-9A77-F03746746920}">
      <dgm:prSet/>
      <dgm:spPr/>
      <dgm:t>
        <a:bodyPr/>
        <a:lstStyle/>
        <a:p>
          <a:r>
            <a:rPr lang="en-US" dirty="0"/>
            <a:t>Psychographic Networks</a:t>
          </a:r>
        </a:p>
      </dgm:t>
    </dgm:pt>
    <dgm:pt modelId="{13870D76-82AA-8144-9431-EE79F7ECB784}" type="parTrans" cxnId="{81C8618C-017C-0144-B04E-0EFD9C4E0A18}">
      <dgm:prSet/>
      <dgm:spPr/>
      <dgm:t>
        <a:bodyPr/>
        <a:lstStyle/>
        <a:p>
          <a:endParaRPr lang="en-US"/>
        </a:p>
      </dgm:t>
    </dgm:pt>
    <dgm:pt modelId="{28AA42B9-04A2-8743-8817-EB5E9F91A313}" type="sibTrans" cxnId="{81C8618C-017C-0144-B04E-0EFD9C4E0A18}">
      <dgm:prSet/>
      <dgm:spPr/>
      <dgm:t>
        <a:bodyPr/>
        <a:lstStyle/>
        <a:p>
          <a:endParaRPr lang="en-US"/>
        </a:p>
      </dgm:t>
    </dgm:pt>
    <dgm:pt modelId="{879D24DA-15A6-1649-BFB7-AB960487E1BF}">
      <dgm:prSet/>
      <dgm:spPr/>
      <dgm:t>
        <a:bodyPr/>
        <a:lstStyle/>
        <a:p>
          <a:r>
            <a:rPr lang="en-US" dirty="0"/>
            <a:t>(Instagram, TikTok, YouTube Live, Twitch </a:t>
          </a:r>
        </a:p>
      </dgm:t>
    </dgm:pt>
    <dgm:pt modelId="{265C0577-F30A-0B4B-96A7-34C982940A84}" type="parTrans" cxnId="{83429A35-94E9-BC4B-8BD0-30C3C23D6D1F}">
      <dgm:prSet/>
      <dgm:spPr/>
      <dgm:t>
        <a:bodyPr/>
        <a:lstStyle/>
        <a:p>
          <a:endParaRPr lang="en-US"/>
        </a:p>
      </dgm:t>
    </dgm:pt>
    <dgm:pt modelId="{8E94AAB1-2BA7-794B-9E18-1265E39CB954}" type="sibTrans" cxnId="{83429A35-94E9-BC4B-8BD0-30C3C23D6D1F}">
      <dgm:prSet/>
      <dgm:spPr/>
      <dgm:t>
        <a:bodyPr/>
        <a:lstStyle/>
        <a:p>
          <a:endParaRPr lang="en-US"/>
        </a:p>
      </dgm:t>
    </dgm:pt>
    <dgm:pt modelId="{10A9D3D6-E71D-BE48-8FDC-5FDDF4AC3BF0}">
      <dgm:prSet phldrT="[Text]"/>
      <dgm:spPr/>
      <dgm:t>
        <a:bodyPr/>
        <a:lstStyle/>
        <a:p>
          <a:endParaRPr lang="en-US" dirty="0"/>
        </a:p>
      </dgm:t>
    </dgm:pt>
    <dgm:pt modelId="{635EA1F0-29DC-9949-AA19-88A7E0E224B7}" type="parTrans" cxnId="{727C0295-5B4B-A94A-ADDC-11CE19D64AF5}">
      <dgm:prSet/>
      <dgm:spPr/>
      <dgm:t>
        <a:bodyPr/>
        <a:lstStyle/>
        <a:p>
          <a:endParaRPr lang="en-US"/>
        </a:p>
      </dgm:t>
    </dgm:pt>
    <dgm:pt modelId="{07130EE8-9555-0B46-9701-E33A802B45A7}" type="sibTrans" cxnId="{727C0295-5B4B-A94A-ADDC-11CE19D64AF5}">
      <dgm:prSet/>
      <dgm:spPr/>
      <dgm:t>
        <a:bodyPr/>
        <a:lstStyle/>
        <a:p>
          <a:endParaRPr lang="en-US"/>
        </a:p>
      </dgm:t>
    </dgm:pt>
    <dgm:pt modelId="{3EE24C49-2992-7A47-AECE-3C516F38F230}">
      <dgm:prSet phldrT="[Text]"/>
      <dgm:spPr/>
      <dgm:t>
        <a:bodyPr/>
        <a:lstStyle/>
        <a:p>
          <a:r>
            <a:rPr lang="en-US" dirty="0"/>
            <a:t>Facebook, Instagram, Twitch, TikTok</a:t>
          </a:r>
        </a:p>
      </dgm:t>
    </dgm:pt>
    <dgm:pt modelId="{FFC186C5-41DE-2349-B433-BE4B8EACC42E}" type="parTrans" cxnId="{4BAECDBD-D8D0-F34A-B912-2AF7C68EB656}">
      <dgm:prSet/>
      <dgm:spPr/>
      <dgm:t>
        <a:bodyPr/>
        <a:lstStyle/>
        <a:p>
          <a:endParaRPr lang="en-US"/>
        </a:p>
      </dgm:t>
    </dgm:pt>
    <dgm:pt modelId="{7FA2D36F-9D30-3240-AC17-0BD048A7B88D}" type="sibTrans" cxnId="{4BAECDBD-D8D0-F34A-B912-2AF7C68EB656}">
      <dgm:prSet/>
      <dgm:spPr/>
      <dgm:t>
        <a:bodyPr/>
        <a:lstStyle/>
        <a:p>
          <a:endParaRPr lang="en-US"/>
        </a:p>
      </dgm:t>
    </dgm:pt>
    <dgm:pt modelId="{A642B606-EE73-D240-A06A-603A82D6C48B}">
      <dgm:prSet phldrT="[Text]"/>
      <dgm:spPr/>
      <dgm:t>
        <a:bodyPr/>
        <a:lstStyle/>
        <a:p>
          <a:r>
            <a:rPr lang="en-US" dirty="0"/>
            <a:t> Instagram</a:t>
          </a:r>
        </a:p>
      </dgm:t>
    </dgm:pt>
    <dgm:pt modelId="{471A2DAB-B7D4-3E41-A50A-9092CFF996F2}" type="parTrans" cxnId="{556F3FA1-2C90-9448-97B4-4F1E347752BB}">
      <dgm:prSet/>
      <dgm:spPr/>
      <dgm:t>
        <a:bodyPr/>
        <a:lstStyle/>
        <a:p>
          <a:endParaRPr lang="en-US"/>
        </a:p>
      </dgm:t>
    </dgm:pt>
    <dgm:pt modelId="{365A9D80-411F-DC4B-9253-0AA3BA5204F2}" type="sibTrans" cxnId="{556F3FA1-2C90-9448-97B4-4F1E347752BB}">
      <dgm:prSet/>
      <dgm:spPr/>
      <dgm:t>
        <a:bodyPr/>
        <a:lstStyle/>
        <a:p>
          <a:endParaRPr lang="en-US"/>
        </a:p>
      </dgm:t>
    </dgm:pt>
    <dgm:pt modelId="{130B7C8E-7772-384F-B289-B598C3E1135C}">
      <dgm:prSet phldrT="[Text]"/>
      <dgm:spPr/>
      <dgm:t>
        <a:bodyPr/>
        <a:lstStyle/>
        <a:p>
          <a:endParaRPr lang="en-US" dirty="0"/>
        </a:p>
      </dgm:t>
    </dgm:pt>
    <dgm:pt modelId="{15D51030-BB25-C94C-98C8-73C62555C054}" type="parTrans" cxnId="{0EC19302-6D0E-4548-A70C-4F6C4BF80BAC}">
      <dgm:prSet/>
      <dgm:spPr/>
      <dgm:t>
        <a:bodyPr/>
        <a:lstStyle/>
        <a:p>
          <a:endParaRPr lang="en-US"/>
        </a:p>
      </dgm:t>
    </dgm:pt>
    <dgm:pt modelId="{94605C16-5CE8-5941-91C8-A65058345ADA}" type="sibTrans" cxnId="{0EC19302-6D0E-4548-A70C-4F6C4BF80BAC}">
      <dgm:prSet/>
      <dgm:spPr/>
      <dgm:t>
        <a:bodyPr/>
        <a:lstStyle/>
        <a:p>
          <a:endParaRPr lang="en-US"/>
        </a:p>
      </dgm:t>
    </dgm:pt>
    <dgm:pt modelId="{25BC62DB-B369-C446-B3BB-6D06FCDEC573}">
      <dgm:prSet phldrT="[Text]"/>
      <dgm:spPr/>
      <dgm:t>
        <a:bodyPr/>
        <a:lstStyle/>
        <a:p>
          <a:r>
            <a:rPr lang="en-US" dirty="0"/>
            <a:t>SIS Website</a:t>
          </a:r>
        </a:p>
      </dgm:t>
    </dgm:pt>
    <dgm:pt modelId="{2ED944E5-08AC-1344-AA83-FED841904000}" type="parTrans" cxnId="{DF9EEB18-7DB9-1741-927B-05FF037A90F5}">
      <dgm:prSet/>
      <dgm:spPr/>
      <dgm:t>
        <a:bodyPr/>
        <a:lstStyle/>
        <a:p>
          <a:endParaRPr lang="en-US"/>
        </a:p>
      </dgm:t>
    </dgm:pt>
    <dgm:pt modelId="{C4304DD1-38C7-0140-8831-E8B8D6CC6AAC}" type="sibTrans" cxnId="{DF9EEB18-7DB9-1741-927B-05FF037A90F5}">
      <dgm:prSet/>
      <dgm:spPr/>
      <dgm:t>
        <a:bodyPr/>
        <a:lstStyle/>
        <a:p>
          <a:endParaRPr lang="en-US"/>
        </a:p>
      </dgm:t>
    </dgm:pt>
    <dgm:pt modelId="{0A71175D-FC99-CB47-9D48-6F6D147A4B97}">
      <dgm:prSet phldrT="[Text]"/>
      <dgm:spPr/>
      <dgm:t>
        <a:bodyPr/>
        <a:lstStyle/>
        <a:p>
          <a:r>
            <a:rPr lang="en-US" dirty="0"/>
            <a:t>SIS Newsletters to Members</a:t>
          </a:r>
        </a:p>
      </dgm:t>
    </dgm:pt>
    <dgm:pt modelId="{D67DBBE0-5001-9147-AE51-4208338F1161}" type="parTrans" cxnId="{39B2485B-D9CF-5F48-886D-C19D1D8C1BF8}">
      <dgm:prSet/>
      <dgm:spPr/>
      <dgm:t>
        <a:bodyPr/>
        <a:lstStyle/>
        <a:p>
          <a:endParaRPr lang="en-US"/>
        </a:p>
      </dgm:t>
    </dgm:pt>
    <dgm:pt modelId="{7A1EE9FA-9F15-AF4A-91D7-70DDE447C4BC}" type="sibTrans" cxnId="{39B2485B-D9CF-5F48-886D-C19D1D8C1BF8}">
      <dgm:prSet/>
      <dgm:spPr/>
      <dgm:t>
        <a:bodyPr/>
        <a:lstStyle/>
        <a:p>
          <a:endParaRPr lang="en-US"/>
        </a:p>
      </dgm:t>
    </dgm:pt>
    <dgm:pt modelId="{0E358230-ABA1-6E4D-BE64-74F2E873C8EB}">
      <dgm:prSet/>
      <dgm:spPr/>
      <dgm:t>
        <a:bodyPr/>
        <a:lstStyle/>
        <a:p>
          <a:r>
            <a:rPr lang="en-US" dirty="0"/>
            <a:t>Yelp, Google, TripAdvisor, Airbnb Experiences, Groupon</a:t>
          </a:r>
        </a:p>
      </dgm:t>
    </dgm:pt>
    <dgm:pt modelId="{8E13475E-A3FF-A540-8801-DA4469E7D85D}" type="parTrans" cxnId="{2C59F2D5-F841-FE4A-8205-A54364607038}">
      <dgm:prSet/>
      <dgm:spPr/>
      <dgm:t>
        <a:bodyPr/>
        <a:lstStyle/>
        <a:p>
          <a:endParaRPr lang="en-US"/>
        </a:p>
      </dgm:t>
    </dgm:pt>
    <dgm:pt modelId="{B8A5CEC5-5FBA-FD45-B470-746BB1828C71}" type="sibTrans" cxnId="{2C59F2D5-F841-FE4A-8205-A54364607038}">
      <dgm:prSet/>
      <dgm:spPr/>
      <dgm:t>
        <a:bodyPr/>
        <a:lstStyle/>
        <a:p>
          <a:endParaRPr lang="en-US"/>
        </a:p>
      </dgm:t>
    </dgm:pt>
    <dgm:pt modelId="{05D02A80-8E04-504D-BE14-6AFE0EEBDD6C}" type="pres">
      <dgm:prSet presAssocID="{FBEE28E3-25C7-2A48-AD3A-0D4F1392D154}" presName="Name0" presStyleCnt="0">
        <dgm:presLayoutVars>
          <dgm:dir/>
          <dgm:animLvl val="lvl"/>
          <dgm:resizeHandles val="exact"/>
        </dgm:presLayoutVars>
      </dgm:prSet>
      <dgm:spPr/>
    </dgm:pt>
    <dgm:pt modelId="{48ECCD74-AE36-E24F-A821-CA5647FA9C2E}" type="pres">
      <dgm:prSet presAssocID="{1BA6430D-5BBE-1D4E-95C2-C5F3A7DF6092}" presName="composite" presStyleCnt="0"/>
      <dgm:spPr/>
    </dgm:pt>
    <dgm:pt modelId="{59253AC1-C154-A844-A5C7-2F07F251D58F}" type="pres">
      <dgm:prSet presAssocID="{1BA6430D-5BBE-1D4E-95C2-C5F3A7DF6092}" presName="parTx" presStyleLbl="alignNode1" presStyleIdx="0" presStyleCnt="4">
        <dgm:presLayoutVars>
          <dgm:chMax val="0"/>
          <dgm:chPref val="0"/>
          <dgm:bulletEnabled val="1"/>
        </dgm:presLayoutVars>
      </dgm:prSet>
      <dgm:spPr/>
    </dgm:pt>
    <dgm:pt modelId="{0DF658B4-2820-1E48-B262-D626254EDAD0}" type="pres">
      <dgm:prSet presAssocID="{1BA6430D-5BBE-1D4E-95C2-C5F3A7DF6092}" presName="desTx" presStyleLbl="alignAccFollowNode1" presStyleIdx="0" presStyleCnt="4">
        <dgm:presLayoutVars>
          <dgm:bulletEnabled val="1"/>
        </dgm:presLayoutVars>
      </dgm:prSet>
      <dgm:spPr/>
    </dgm:pt>
    <dgm:pt modelId="{3F5FB6AB-3CC2-F048-AD69-6EE8465679B1}" type="pres">
      <dgm:prSet presAssocID="{D72847AF-4B17-6A40-BA21-86EE96F7E05C}" presName="space" presStyleCnt="0"/>
      <dgm:spPr/>
    </dgm:pt>
    <dgm:pt modelId="{6A6E2FCE-80A2-E44E-8889-9BA7751E11CA}" type="pres">
      <dgm:prSet presAssocID="{CEBACE7A-C6BC-4845-929C-751A828B68B5}" presName="composite" presStyleCnt="0"/>
      <dgm:spPr/>
    </dgm:pt>
    <dgm:pt modelId="{BDAD6680-D706-6949-8987-18D1CC07CB60}" type="pres">
      <dgm:prSet presAssocID="{CEBACE7A-C6BC-4845-929C-751A828B68B5}" presName="parTx" presStyleLbl="alignNode1" presStyleIdx="1" presStyleCnt="4">
        <dgm:presLayoutVars>
          <dgm:chMax val="0"/>
          <dgm:chPref val="0"/>
          <dgm:bulletEnabled val="1"/>
        </dgm:presLayoutVars>
      </dgm:prSet>
      <dgm:spPr/>
    </dgm:pt>
    <dgm:pt modelId="{32E3D450-474B-8C43-A57F-0AE6B919C7AA}" type="pres">
      <dgm:prSet presAssocID="{CEBACE7A-C6BC-4845-929C-751A828B68B5}" presName="desTx" presStyleLbl="alignAccFollowNode1" presStyleIdx="1" presStyleCnt="4">
        <dgm:presLayoutVars>
          <dgm:bulletEnabled val="1"/>
        </dgm:presLayoutVars>
      </dgm:prSet>
      <dgm:spPr/>
    </dgm:pt>
    <dgm:pt modelId="{D69167E0-4F2E-5044-823E-3BC8932DBBB1}" type="pres">
      <dgm:prSet presAssocID="{42995060-048F-2D41-9E14-F836BAB4A0DA}" presName="space" presStyleCnt="0"/>
      <dgm:spPr/>
    </dgm:pt>
    <dgm:pt modelId="{432046AC-9A8E-0347-96E2-56FC914378C9}" type="pres">
      <dgm:prSet presAssocID="{33B8BE34-20C6-A545-81F0-BB690408D273}" presName="composite" presStyleCnt="0"/>
      <dgm:spPr/>
    </dgm:pt>
    <dgm:pt modelId="{07299DAE-0F49-F94F-9E25-6FA711CA0F7F}" type="pres">
      <dgm:prSet presAssocID="{33B8BE34-20C6-A545-81F0-BB690408D273}" presName="parTx" presStyleLbl="alignNode1" presStyleIdx="2" presStyleCnt="4">
        <dgm:presLayoutVars>
          <dgm:chMax val="0"/>
          <dgm:chPref val="0"/>
          <dgm:bulletEnabled val="1"/>
        </dgm:presLayoutVars>
      </dgm:prSet>
      <dgm:spPr/>
    </dgm:pt>
    <dgm:pt modelId="{431ABE30-FDFB-E849-AA7A-A5F159B9249C}" type="pres">
      <dgm:prSet presAssocID="{33B8BE34-20C6-A545-81F0-BB690408D273}" presName="desTx" presStyleLbl="alignAccFollowNode1" presStyleIdx="2" presStyleCnt="4">
        <dgm:presLayoutVars>
          <dgm:bulletEnabled val="1"/>
        </dgm:presLayoutVars>
      </dgm:prSet>
      <dgm:spPr/>
    </dgm:pt>
    <dgm:pt modelId="{DABE332B-D15D-134D-BE0E-4C32472A05BC}" type="pres">
      <dgm:prSet presAssocID="{B53C48C2-3ECC-E54A-B57F-42916342CF90}" presName="space" presStyleCnt="0"/>
      <dgm:spPr/>
    </dgm:pt>
    <dgm:pt modelId="{D4893B21-8BB5-4444-8960-9A07E3A651A7}" type="pres">
      <dgm:prSet presAssocID="{F725D309-21FB-9743-A169-DAD92D5AA078}" presName="composite" presStyleCnt="0"/>
      <dgm:spPr/>
    </dgm:pt>
    <dgm:pt modelId="{85BED30F-B56D-EF4B-BB06-17BE5470914D}" type="pres">
      <dgm:prSet presAssocID="{F725D309-21FB-9743-A169-DAD92D5AA078}" presName="parTx" presStyleLbl="alignNode1" presStyleIdx="3" presStyleCnt="4">
        <dgm:presLayoutVars>
          <dgm:chMax val="0"/>
          <dgm:chPref val="0"/>
          <dgm:bulletEnabled val="1"/>
        </dgm:presLayoutVars>
      </dgm:prSet>
      <dgm:spPr/>
    </dgm:pt>
    <dgm:pt modelId="{C6E74318-8F8C-0948-AB34-38B5AF152E5C}" type="pres">
      <dgm:prSet presAssocID="{F725D309-21FB-9743-A169-DAD92D5AA078}" presName="desTx" presStyleLbl="alignAccFollowNode1" presStyleIdx="3" presStyleCnt="4">
        <dgm:presLayoutVars>
          <dgm:bulletEnabled val="1"/>
        </dgm:presLayoutVars>
      </dgm:prSet>
      <dgm:spPr/>
    </dgm:pt>
  </dgm:ptLst>
  <dgm:cxnLst>
    <dgm:cxn modelId="{0EC19302-6D0E-4548-A70C-4F6C4BF80BAC}" srcId="{33B8BE34-20C6-A545-81F0-BB690408D273}" destId="{130B7C8E-7772-384F-B289-B598C3E1135C}" srcOrd="5" destOrd="0" parTransId="{15D51030-BB25-C94C-98C8-73C62555C054}" sibTransId="{94605C16-5CE8-5941-91C8-A65058345ADA}"/>
    <dgm:cxn modelId="{779F7006-785E-5F4D-BCD8-C984E6D937ED}" type="presOf" srcId="{130B7C8E-7772-384F-B289-B598C3E1135C}" destId="{431ABE30-FDFB-E849-AA7A-A5F159B9249C}" srcOrd="0" destOrd="5" presId="urn:microsoft.com/office/officeart/2005/8/layout/hList1"/>
    <dgm:cxn modelId="{358C0507-06B3-FF46-BAB0-12E63A6D00F0}" srcId="{FBEE28E3-25C7-2A48-AD3A-0D4F1392D154}" destId="{CEBACE7A-C6BC-4845-929C-751A828B68B5}" srcOrd="1" destOrd="0" parTransId="{1C7C6453-4EBA-344E-A1AB-5CD8150A3FBD}" sibTransId="{42995060-048F-2D41-9E14-F836BAB4A0DA}"/>
    <dgm:cxn modelId="{66BB7B09-4BFC-2F4D-8953-A52E888BF935}" type="presOf" srcId="{5301F4C1-16C4-F947-9C4E-98ED8101BA70}" destId="{0DF658B4-2820-1E48-B262-D626254EDAD0}" srcOrd="0" destOrd="2" presId="urn:microsoft.com/office/officeart/2005/8/layout/hList1"/>
    <dgm:cxn modelId="{30997F09-BD65-CD4E-B72D-1A9B49C04686}" srcId="{FBEE28E3-25C7-2A48-AD3A-0D4F1392D154}" destId="{33B8BE34-20C6-A545-81F0-BB690408D273}" srcOrd="2" destOrd="0" parTransId="{905A9B6C-FBA6-5D45-B85D-44240307321B}" sibTransId="{B53C48C2-3ECC-E54A-B57F-42916342CF90}"/>
    <dgm:cxn modelId="{ED0EC513-4A8B-EA4E-A761-508D3F0F5E90}" srcId="{CEBACE7A-C6BC-4845-929C-751A828B68B5}" destId="{E32EC76B-5E86-4348-AE69-215BF138B4F0}" srcOrd="0" destOrd="0" parTransId="{89821D83-1AE2-4D49-8BA3-227A68DA4914}" sibTransId="{53B88EE1-3F1B-364F-882A-1678E8C28304}"/>
    <dgm:cxn modelId="{5363A518-E072-B34D-B528-E583C2A881F6}" srcId="{FBEE28E3-25C7-2A48-AD3A-0D4F1392D154}" destId="{1BA6430D-5BBE-1D4E-95C2-C5F3A7DF6092}" srcOrd="0" destOrd="0" parTransId="{ED5C0858-E294-3A4C-AE9A-8D59063FFC43}" sibTransId="{D72847AF-4B17-6A40-BA21-86EE96F7E05C}"/>
    <dgm:cxn modelId="{DF9EEB18-7DB9-1741-927B-05FF037A90F5}" srcId="{33B8BE34-20C6-A545-81F0-BB690408D273}" destId="{25BC62DB-B369-C446-B3BB-6D06FCDEC573}" srcOrd="1" destOrd="0" parTransId="{2ED944E5-08AC-1344-AA83-FED841904000}" sibTransId="{C4304DD1-38C7-0140-8831-E8B8D6CC6AAC}"/>
    <dgm:cxn modelId="{FF930C1C-4345-0B4C-BE9F-478C7717485A}" srcId="{F725D309-21FB-9743-A169-DAD92D5AA078}" destId="{E0DFB938-9DC0-E744-A9A9-EAAC384E5610}" srcOrd="1" destOrd="0" parTransId="{F2CC7F75-818F-9B46-BC8B-4E3FBDEBE579}" sibTransId="{E60C431C-890D-F74B-A1D8-C5551E34103A}"/>
    <dgm:cxn modelId="{07739523-B371-FA40-93B6-543CC42180CB}" srcId="{1BA6430D-5BBE-1D4E-95C2-C5F3A7DF6092}" destId="{7CA76C7F-FC01-234F-8C53-20C58F48A77C}" srcOrd="0" destOrd="0" parTransId="{C32B7015-C2EC-324B-A9F0-FE57B31A87E7}" sibTransId="{E7F955F5-B067-9A4D-AB5D-06AEB05A6907}"/>
    <dgm:cxn modelId="{6AF71E29-C2B9-F14C-A304-9ED34A6BE4AB}" type="presOf" srcId="{8174E778-C473-804F-BAC1-FAC9CA93E45D}" destId="{431ABE30-FDFB-E849-AA7A-A5F159B9249C}" srcOrd="0" destOrd="3" presId="urn:microsoft.com/office/officeart/2005/8/layout/hList1"/>
    <dgm:cxn modelId="{9B3C8134-C79F-3A4C-B9BC-3249D97CCB2A}" srcId="{33B8BE34-20C6-A545-81F0-BB690408D273}" destId="{8174E778-C473-804F-BAC1-FAC9CA93E45D}" srcOrd="3" destOrd="0" parTransId="{567368FD-C91A-8A49-8816-A11A97119A32}" sibTransId="{FA46E71B-BD18-0C41-965D-D927948C9745}"/>
    <dgm:cxn modelId="{83429A35-94E9-BC4B-8BD0-30C3C23D6D1F}" srcId="{1BA6430D-5BBE-1D4E-95C2-C5F3A7DF6092}" destId="{879D24DA-15A6-1649-BFB7-AB960487E1BF}" srcOrd="1" destOrd="0" parTransId="{265C0577-F30A-0B4B-96A7-34C982940A84}" sibTransId="{8E94AAB1-2BA7-794B-9E18-1265E39CB954}"/>
    <dgm:cxn modelId="{1B560637-6B53-8041-ACF9-8FC3154F0669}" srcId="{F725D309-21FB-9743-A169-DAD92D5AA078}" destId="{4B637CB9-EC90-F648-A829-1AA80368070F}" srcOrd="0" destOrd="0" parTransId="{CE55494A-C776-9947-9CF9-8B10475315D9}" sibTransId="{E7A4CD9F-3D74-2746-BAE4-4E1D1FE47F1C}"/>
    <dgm:cxn modelId="{69B2E73C-FD1D-374F-8660-E5FBE6E5B876}" srcId="{FBEE28E3-25C7-2A48-AD3A-0D4F1392D154}" destId="{F725D309-21FB-9743-A169-DAD92D5AA078}" srcOrd="3" destOrd="0" parTransId="{0D58A7E1-A3D4-0340-ACE1-13D9D1D3BFB1}" sibTransId="{1D62F6AC-BE1A-D94F-9674-01D56DFAB4FA}"/>
    <dgm:cxn modelId="{0B313F40-FE46-2F46-9B2D-D4042DC93245}" type="presOf" srcId="{E32EC76B-5E86-4348-AE69-215BF138B4F0}" destId="{32E3D450-474B-8C43-A57F-0AE6B919C7AA}" srcOrd="0" destOrd="0" presId="urn:microsoft.com/office/officeart/2005/8/layout/hList1"/>
    <dgm:cxn modelId="{FC1DBE4A-879A-294F-BDD1-7B178AD1C5AE}" type="presOf" srcId="{3EE24C49-2992-7A47-AECE-3C516F38F230}" destId="{32E3D450-474B-8C43-A57F-0AE6B919C7AA}" srcOrd="0" destOrd="1" presId="urn:microsoft.com/office/officeart/2005/8/layout/hList1"/>
    <dgm:cxn modelId="{90B8684B-972E-0B41-9092-D51B87DE9B52}" type="presOf" srcId="{CEBACE7A-C6BC-4845-929C-751A828B68B5}" destId="{BDAD6680-D706-6949-8987-18D1CC07CB60}" srcOrd="0" destOrd="0" presId="urn:microsoft.com/office/officeart/2005/8/layout/hList1"/>
    <dgm:cxn modelId="{5F037B4B-9304-D448-9D93-479B7A79371A}" type="presOf" srcId="{1BA6430D-5BBE-1D4E-95C2-C5F3A7DF6092}" destId="{59253AC1-C154-A844-A5C7-2F07F251D58F}" srcOrd="0" destOrd="0" presId="urn:microsoft.com/office/officeart/2005/8/layout/hList1"/>
    <dgm:cxn modelId="{5D946B4D-04DF-8D4E-A12F-40FBF57ED62A}" type="presOf" srcId="{6D5C2B10-3655-474C-A6E7-8C7601373EEB}" destId="{C6E74318-8F8C-0948-AB34-38B5AF152E5C}" srcOrd="0" destOrd="4" presId="urn:microsoft.com/office/officeart/2005/8/layout/hList1"/>
    <dgm:cxn modelId="{F6ED5456-1DBE-EF49-BDF5-DD11E9490A8A}" type="presOf" srcId="{7CA76C7F-FC01-234F-8C53-20C58F48A77C}" destId="{0DF658B4-2820-1E48-B262-D626254EDAD0}" srcOrd="0" destOrd="0" presId="urn:microsoft.com/office/officeart/2005/8/layout/hList1"/>
    <dgm:cxn modelId="{889E5757-4415-FA46-8579-1BB721B9FB70}" type="presOf" srcId="{0F1D4023-8337-E144-9A77-F03746746920}" destId="{C6E74318-8F8C-0948-AB34-38B5AF152E5C}" srcOrd="0" destOrd="2" presId="urn:microsoft.com/office/officeart/2005/8/layout/hList1"/>
    <dgm:cxn modelId="{39B2485B-D9CF-5F48-886D-C19D1D8C1BF8}" srcId="{33B8BE34-20C6-A545-81F0-BB690408D273}" destId="{0A71175D-FC99-CB47-9D48-6F6D147A4B97}" srcOrd="2" destOrd="0" parTransId="{D67DBBE0-5001-9147-AE51-4208338F1161}" sibTransId="{7A1EE9FA-9F15-AF4A-91D7-70DDE447C4BC}"/>
    <dgm:cxn modelId="{AAB67968-AFF8-FB40-A7CE-1E7DF2BFCA2A}" type="presOf" srcId="{4B637CB9-EC90-F648-A829-1AA80368070F}" destId="{C6E74318-8F8C-0948-AB34-38B5AF152E5C}" srcOrd="0" destOrd="0" presId="urn:microsoft.com/office/officeart/2005/8/layout/hList1"/>
    <dgm:cxn modelId="{49B7EE77-128D-1D41-8CCF-8A7318A94295}" type="presOf" srcId="{0E358230-ABA1-6E4D-BE64-74F2E873C8EB}" destId="{C6E74318-8F8C-0948-AB34-38B5AF152E5C}" srcOrd="0" destOrd="5" presId="urn:microsoft.com/office/officeart/2005/8/layout/hList1"/>
    <dgm:cxn modelId="{FE3ADB7F-86B5-C743-8671-5DDBAEBFB87B}" srcId="{F725D309-21FB-9743-A169-DAD92D5AA078}" destId="{6D5C2B10-3655-474C-A6E7-8C7601373EEB}" srcOrd="4" destOrd="0" parTransId="{15587722-447E-4241-928F-4B6DF71E0ABD}" sibTransId="{8B0344BC-16D0-5641-8D8D-6D77FFB3F8A2}"/>
    <dgm:cxn modelId="{A03FC381-E64B-AF4A-ACC9-214A4D162860}" srcId="{F725D309-21FB-9743-A169-DAD92D5AA078}" destId="{207A4420-FC08-FF42-B93A-E429E1444AB0}" srcOrd="3" destOrd="0" parTransId="{7417BBBC-5CD7-084F-B203-4CFD9E5ABFC3}" sibTransId="{6B296EC6-41E2-AE47-A28B-CE5A72B8C401}"/>
    <dgm:cxn modelId="{7A2E468C-7DDB-704F-8226-02B0A57ADA2A}" type="presOf" srcId="{BA054563-8720-B948-BF92-0ADCD999156A}" destId="{32E3D450-474B-8C43-A57F-0AE6B919C7AA}" srcOrd="0" destOrd="2" presId="urn:microsoft.com/office/officeart/2005/8/layout/hList1"/>
    <dgm:cxn modelId="{FAD2608C-9568-8D4F-B36B-57A2C6FF6FBD}" type="presOf" srcId="{207A4420-FC08-FF42-B93A-E429E1444AB0}" destId="{C6E74318-8F8C-0948-AB34-38B5AF152E5C}" srcOrd="0" destOrd="3" presId="urn:microsoft.com/office/officeart/2005/8/layout/hList1"/>
    <dgm:cxn modelId="{81C8618C-017C-0144-B04E-0EFD9C4E0A18}" srcId="{F725D309-21FB-9743-A169-DAD92D5AA078}" destId="{0F1D4023-8337-E144-9A77-F03746746920}" srcOrd="2" destOrd="0" parTransId="{13870D76-82AA-8144-9431-EE79F7ECB784}" sibTransId="{28AA42B9-04A2-8743-8817-EB5E9F91A313}"/>
    <dgm:cxn modelId="{727C0295-5B4B-A94A-ADDC-11CE19D64AF5}" srcId="{CEBACE7A-C6BC-4845-929C-751A828B68B5}" destId="{10A9D3D6-E71D-BE48-8FDC-5FDDF4AC3BF0}" srcOrd="3" destOrd="0" parTransId="{635EA1F0-29DC-9949-AA19-88A7E0E224B7}" sibTransId="{07130EE8-9555-0B46-9701-E33A802B45A7}"/>
    <dgm:cxn modelId="{A16CAE9B-7C47-EB44-8973-E8C9243E1673}" type="presOf" srcId="{10A9D3D6-E71D-BE48-8FDC-5FDDF4AC3BF0}" destId="{32E3D450-474B-8C43-A57F-0AE6B919C7AA}" srcOrd="0" destOrd="3" presId="urn:microsoft.com/office/officeart/2005/8/layout/hList1"/>
    <dgm:cxn modelId="{C14B649D-4760-0F47-B888-D2ACF00998CC}" type="presOf" srcId="{33B8BE34-20C6-A545-81F0-BB690408D273}" destId="{07299DAE-0F49-F94F-9E25-6FA711CA0F7F}" srcOrd="0" destOrd="0" presId="urn:microsoft.com/office/officeart/2005/8/layout/hList1"/>
    <dgm:cxn modelId="{4A0603A0-D9EF-0E47-8641-ECCDC49E1879}" type="presOf" srcId="{E0DFB938-9DC0-E744-A9A9-EAAC384E5610}" destId="{C6E74318-8F8C-0948-AB34-38B5AF152E5C}" srcOrd="0" destOrd="1" presId="urn:microsoft.com/office/officeart/2005/8/layout/hList1"/>
    <dgm:cxn modelId="{556F3FA1-2C90-9448-97B4-4F1E347752BB}" srcId="{33B8BE34-20C6-A545-81F0-BB690408D273}" destId="{A642B606-EE73-D240-A06A-603A82D6C48B}" srcOrd="4" destOrd="0" parTransId="{471A2DAB-B7D4-3E41-A50A-9092CFF996F2}" sibTransId="{365A9D80-411F-DC4B-9253-0AA3BA5204F2}"/>
    <dgm:cxn modelId="{4C5514A3-C085-B54B-A763-52F7E4D42A7E}" type="presOf" srcId="{A642B606-EE73-D240-A06A-603A82D6C48B}" destId="{431ABE30-FDFB-E849-AA7A-A5F159B9249C}" srcOrd="0" destOrd="4" presId="urn:microsoft.com/office/officeart/2005/8/layout/hList1"/>
    <dgm:cxn modelId="{006BBFB7-5E88-5042-9AAC-FC106C3FA264}" srcId="{33B8BE34-20C6-A545-81F0-BB690408D273}" destId="{455FA133-CEA7-8545-A9AE-871B65B8407C}" srcOrd="0" destOrd="0" parTransId="{79E74758-387B-C247-A89E-DD4CD31522FE}" sibTransId="{3D1A5C23-3A68-914F-BC99-5D1A5172E571}"/>
    <dgm:cxn modelId="{4BAECDBD-D8D0-F34A-B912-2AF7C68EB656}" srcId="{CEBACE7A-C6BC-4845-929C-751A828B68B5}" destId="{3EE24C49-2992-7A47-AECE-3C516F38F230}" srcOrd="1" destOrd="0" parTransId="{FFC186C5-41DE-2349-B433-BE4B8EACC42E}" sibTransId="{7FA2D36F-9D30-3240-AC17-0BD048A7B88D}"/>
    <dgm:cxn modelId="{999C78C0-5E32-544E-9CE3-30C9511F7CF7}" type="presOf" srcId="{F725D309-21FB-9743-A169-DAD92D5AA078}" destId="{85BED30F-B56D-EF4B-BB06-17BE5470914D}" srcOrd="0" destOrd="0" presId="urn:microsoft.com/office/officeart/2005/8/layout/hList1"/>
    <dgm:cxn modelId="{34E13AC8-0E2F-2C43-AD99-28B43C450BD2}" type="presOf" srcId="{879D24DA-15A6-1649-BFB7-AB960487E1BF}" destId="{0DF658B4-2820-1E48-B262-D626254EDAD0}" srcOrd="0" destOrd="1" presId="urn:microsoft.com/office/officeart/2005/8/layout/hList1"/>
    <dgm:cxn modelId="{3A27DFCC-3AF0-1B46-ACBE-5A8C5F0A2035}" type="presOf" srcId="{25BC62DB-B369-C446-B3BB-6D06FCDEC573}" destId="{431ABE30-FDFB-E849-AA7A-A5F159B9249C}" srcOrd="0" destOrd="1" presId="urn:microsoft.com/office/officeart/2005/8/layout/hList1"/>
    <dgm:cxn modelId="{2C59F2D5-F841-FE4A-8205-A54364607038}" srcId="{F725D309-21FB-9743-A169-DAD92D5AA078}" destId="{0E358230-ABA1-6E4D-BE64-74F2E873C8EB}" srcOrd="5" destOrd="0" parTransId="{8E13475E-A3FF-A540-8801-DA4469E7D85D}" sibTransId="{B8A5CEC5-5FBA-FD45-B470-746BB1828C71}"/>
    <dgm:cxn modelId="{BADDBBE3-302C-3D40-B28F-399823E2D453}" type="presOf" srcId="{0A71175D-FC99-CB47-9D48-6F6D147A4B97}" destId="{431ABE30-FDFB-E849-AA7A-A5F159B9249C}" srcOrd="0" destOrd="2" presId="urn:microsoft.com/office/officeart/2005/8/layout/hList1"/>
    <dgm:cxn modelId="{229259E4-A6D6-9B45-8247-C444739B0408}" srcId="{1BA6430D-5BBE-1D4E-95C2-C5F3A7DF6092}" destId="{5301F4C1-16C4-F947-9C4E-98ED8101BA70}" srcOrd="2" destOrd="0" parTransId="{077F381C-299F-7F4F-B624-EB87D5E08F84}" sibTransId="{83FA0E4B-E055-E944-A93C-D5C59F17B5DA}"/>
    <dgm:cxn modelId="{1B7FF5F3-18FF-764F-AA14-B3C32A1C8972}" srcId="{CEBACE7A-C6BC-4845-929C-751A828B68B5}" destId="{BA054563-8720-B948-BF92-0ADCD999156A}" srcOrd="2" destOrd="0" parTransId="{1EAA63BC-B85F-3D4E-8D6E-D9E3670780EE}" sibTransId="{86985870-FEAC-FC40-A4FF-B140D44B9DB6}"/>
    <dgm:cxn modelId="{B2A169F9-1A15-4E41-A4B3-749BED82BE54}" type="presOf" srcId="{455FA133-CEA7-8545-A9AE-871B65B8407C}" destId="{431ABE30-FDFB-E849-AA7A-A5F159B9249C}" srcOrd="0" destOrd="0" presId="urn:microsoft.com/office/officeart/2005/8/layout/hList1"/>
    <dgm:cxn modelId="{48F0A5FF-0DEA-1C49-878E-925B3C2873FF}" type="presOf" srcId="{FBEE28E3-25C7-2A48-AD3A-0D4F1392D154}" destId="{05D02A80-8E04-504D-BE14-6AFE0EEBDD6C}" srcOrd="0" destOrd="0" presId="urn:microsoft.com/office/officeart/2005/8/layout/hList1"/>
    <dgm:cxn modelId="{060A6A22-838C-3144-B184-3C43C8307DD3}" type="presParOf" srcId="{05D02A80-8E04-504D-BE14-6AFE0EEBDD6C}" destId="{48ECCD74-AE36-E24F-A821-CA5647FA9C2E}" srcOrd="0" destOrd="0" presId="urn:microsoft.com/office/officeart/2005/8/layout/hList1"/>
    <dgm:cxn modelId="{ECA8C0C6-4587-CB45-9E51-BFDF94D46346}" type="presParOf" srcId="{48ECCD74-AE36-E24F-A821-CA5647FA9C2E}" destId="{59253AC1-C154-A844-A5C7-2F07F251D58F}" srcOrd="0" destOrd="0" presId="urn:microsoft.com/office/officeart/2005/8/layout/hList1"/>
    <dgm:cxn modelId="{232C938B-6C87-DB4E-ACEE-572370D53174}" type="presParOf" srcId="{48ECCD74-AE36-E24F-A821-CA5647FA9C2E}" destId="{0DF658B4-2820-1E48-B262-D626254EDAD0}" srcOrd="1" destOrd="0" presId="urn:microsoft.com/office/officeart/2005/8/layout/hList1"/>
    <dgm:cxn modelId="{17A54C78-222F-374C-9072-0DDFC45FDF97}" type="presParOf" srcId="{05D02A80-8E04-504D-BE14-6AFE0EEBDD6C}" destId="{3F5FB6AB-3CC2-F048-AD69-6EE8465679B1}" srcOrd="1" destOrd="0" presId="urn:microsoft.com/office/officeart/2005/8/layout/hList1"/>
    <dgm:cxn modelId="{53CF29B6-733F-CA45-9957-AE76989E471C}" type="presParOf" srcId="{05D02A80-8E04-504D-BE14-6AFE0EEBDD6C}" destId="{6A6E2FCE-80A2-E44E-8889-9BA7751E11CA}" srcOrd="2" destOrd="0" presId="urn:microsoft.com/office/officeart/2005/8/layout/hList1"/>
    <dgm:cxn modelId="{92A70D58-3280-CF46-99AD-5D9655246F68}" type="presParOf" srcId="{6A6E2FCE-80A2-E44E-8889-9BA7751E11CA}" destId="{BDAD6680-D706-6949-8987-18D1CC07CB60}" srcOrd="0" destOrd="0" presId="urn:microsoft.com/office/officeart/2005/8/layout/hList1"/>
    <dgm:cxn modelId="{ABFC56D0-46A3-4043-BF50-8E524E58996F}" type="presParOf" srcId="{6A6E2FCE-80A2-E44E-8889-9BA7751E11CA}" destId="{32E3D450-474B-8C43-A57F-0AE6B919C7AA}" srcOrd="1" destOrd="0" presId="urn:microsoft.com/office/officeart/2005/8/layout/hList1"/>
    <dgm:cxn modelId="{A85522D1-62F4-C24D-A2A2-6DB71F9E7955}" type="presParOf" srcId="{05D02A80-8E04-504D-BE14-6AFE0EEBDD6C}" destId="{D69167E0-4F2E-5044-823E-3BC8932DBBB1}" srcOrd="3" destOrd="0" presId="urn:microsoft.com/office/officeart/2005/8/layout/hList1"/>
    <dgm:cxn modelId="{008D6B75-7B3D-0C42-A836-2BC8C1D94A7D}" type="presParOf" srcId="{05D02A80-8E04-504D-BE14-6AFE0EEBDD6C}" destId="{432046AC-9A8E-0347-96E2-56FC914378C9}" srcOrd="4" destOrd="0" presId="urn:microsoft.com/office/officeart/2005/8/layout/hList1"/>
    <dgm:cxn modelId="{AD92DF9C-86CB-9D45-AB1F-E36B1020CB76}" type="presParOf" srcId="{432046AC-9A8E-0347-96E2-56FC914378C9}" destId="{07299DAE-0F49-F94F-9E25-6FA711CA0F7F}" srcOrd="0" destOrd="0" presId="urn:microsoft.com/office/officeart/2005/8/layout/hList1"/>
    <dgm:cxn modelId="{54476FA8-6580-244A-ACBB-F06ECC07E87A}" type="presParOf" srcId="{432046AC-9A8E-0347-96E2-56FC914378C9}" destId="{431ABE30-FDFB-E849-AA7A-A5F159B9249C}" srcOrd="1" destOrd="0" presId="urn:microsoft.com/office/officeart/2005/8/layout/hList1"/>
    <dgm:cxn modelId="{1B58261C-8EEF-624D-95FF-CB8394692196}" type="presParOf" srcId="{05D02A80-8E04-504D-BE14-6AFE0EEBDD6C}" destId="{DABE332B-D15D-134D-BE0E-4C32472A05BC}" srcOrd="5" destOrd="0" presId="urn:microsoft.com/office/officeart/2005/8/layout/hList1"/>
    <dgm:cxn modelId="{3176C4AD-ED92-CA41-B66E-B74ECBE1F142}" type="presParOf" srcId="{05D02A80-8E04-504D-BE14-6AFE0EEBDD6C}" destId="{D4893B21-8BB5-4444-8960-9A07E3A651A7}" srcOrd="6" destOrd="0" presId="urn:microsoft.com/office/officeart/2005/8/layout/hList1"/>
    <dgm:cxn modelId="{F0A5B9EC-B8C0-5D4E-8DEA-57BF7F5E497D}" type="presParOf" srcId="{D4893B21-8BB5-4444-8960-9A07E3A651A7}" destId="{85BED30F-B56D-EF4B-BB06-17BE5470914D}" srcOrd="0" destOrd="0" presId="urn:microsoft.com/office/officeart/2005/8/layout/hList1"/>
    <dgm:cxn modelId="{4838CE02-0F31-5F4A-AF1D-FF774B0B7EB2}" type="presParOf" srcId="{D4893B21-8BB5-4444-8960-9A07E3A651A7}" destId="{C6E74318-8F8C-0948-AB34-38B5AF152E5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8EBD4B-2FCA-4943-84B0-96DB3016C869}" type="doc">
      <dgm:prSet loTypeId="urn:microsoft.com/office/officeart/2005/8/layout/list1" loCatId="list" qsTypeId="urn:microsoft.com/office/officeart/2005/8/quickstyle/simple2" qsCatId="simple" csTypeId="urn:microsoft.com/office/officeart/2005/8/colors/accent5_2" csCatId="accent5" phldr="1"/>
      <dgm:spPr/>
      <dgm:t>
        <a:bodyPr/>
        <a:lstStyle/>
        <a:p>
          <a:endParaRPr lang="en-US"/>
        </a:p>
      </dgm:t>
    </dgm:pt>
    <dgm:pt modelId="{CDC18A49-3349-E64C-9D0F-48F62D79AC5A}">
      <dgm:prSet phldrT="[Text]" custT="1"/>
      <dgm:spPr>
        <a:solidFill>
          <a:srgbClr val="E7258C"/>
        </a:solidFill>
      </dgm:spPr>
      <dgm:t>
        <a:bodyPr/>
        <a:lstStyle/>
        <a:p>
          <a:r>
            <a:rPr lang="en-US" sz="1800"/>
            <a:t>Virtual</a:t>
          </a:r>
        </a:p>
      </dgm:t>
    </dgm:pt>
    <dgm:pt modelId="{799301A3-8BD9-4543-AFDF-64A2F772C46A}" type="parTrans" cxnId="{DB0322D2-84DC-A346-91AA-77A6FB053A77}">
      <dgm:prSet/>
      <dgm:spPr/>
      <dgm:t>
        <a:bodyPr/>
        <a:lstStyle/>
        <a:p>
          <a:endParaRPr lang="en-US" sz="1800"/>
        </a:p>
      </dgm:t>
    </dgm:pt>
    <dgm:pt modelId="{89719489-B5AA-2143-AFF8-B06F4195D4D7}" type="sibTrans" cxnId="{DB0322D2-84DC-A346-91AA-77A6FB053A77}">
      <dgm:prSet/>
      <dgm:spPr/>
      <dgm:t>
        <a:bodyPr/>
        <a:lstStyle/>
        <a:p>
          <a:endParaRPr lang="en-US" sz="1800"/>
        </a:p>
      </dgm:t>
    </dgm:pt>
    <dgm:pt modelId="{92B65E95-A46E-4C41-A79D-5BBD598A8528}">
      <dgm:prSet phldrT="[Text]" custT="1"/>
      <dgm:spPr/>
      <dgm:t>
        <a:bodyPr/>
        <a:lstStyle/>
        <a:p>
          <a:r>
            <a:rPr lang="en-US" sz="1800"/>
            <a:t>Streaming Ticket $75pp</a:t>
          </a:r>
        </a:p>
      </dgm:t>
    </dgm:pt>
    <dgm:pt modelId="{52A47AA4-9C5E-214A-9306-56A0A3B63AAE}" type="parTrans" cxnId="{CE681D01-3556-2846-977D-6B28D3791273}">
      <dgm:prSet/>
      <dgm:spPr/>
      <dgm:t>
        <a:bodyPr/>
        <a:lstStyle/>
        <a:p>
          <a:endParaRPr lang="en-US" sz="1800"/>
        </a:p>
      </dgm:t>
    </dgm:pt>
    <dgm:pt modelId="{524AA70F-4AC0-7541-8EE5-82C9D8611879}" type="sibTrans" cxnId="{CE681D01-3556-2846-977D-6B28D3791273}">
      <dgm:prSet/>
      <dgm:spPr/>
      <dgm:t>
        <a:bodyPr/>
        <a:lstStyle/>
        <a:p>
          <a:endParaRPr lang="en-US" sz="1800"/>
        </a:p>
      </dgm:t>
    </dgm:pt>
    <dgm:pt modelId="{7EC89373-37F9-B141-8F63-A2241A2C9FC0}">
      <dgm:prSet phldrT="[Text]" custT="1"/>
      <dgm:spPr/>
      <dgm:t>
        <a:bodyPr/>
        <a:lstStyle/>
        <a:p>
          <a:r>
            <a:rPr lang="en-US" sz="1800"/>
            <a:t>Streaming Tech &amp; Crew $15-20K</a:t>
          </a:r>
        </a:p>
      </dgm:t>
    </dgm:pt>
    <dgm:pt modelId="{721565E4-532A-784A-8DAE-7547EEC04CD7}" type="parTrans" cxnId="{70DC3873-C003-154E-BB7A-758142A52119}">
      <dgm:prSet/>
      <dgm:spPr/>
      <dgm:t>
        <a:bodyPr/>
        <a:lstStyle/>
        <a:p>
          <a:endParaRPr lang="en-US" sz="1800"/>
        </a:p>
      </dgm:t>
    </dgm:pt>
    <dgm:pt modelId="{3642FF1D-BC95-3C4F-B3E0-EA8F5632EE26}" type="sibTrans" cxnId="{70DC3873-C003-154E-BB7A-758142A52119}">
      <dgm:prSet/>
      <dgm:spPr/>
      <dgm:t>
        <a:bodyPr/>
        <a:lstStyle/>
        <a:p>
          <a:endParaRPr lang="en-US" sz="1800"/>
        </a:p>
      </dgm:t>
    </dgm:pt>
    <dgm:pt modelId="{1BD0A385-A0DE-9849-A9CD-DF98D12F12BB}">
      <dgm:prSet phldrT="[Text]" custT="1"/>
      <dgm:spPr>
        <a:solidFill>
          <a:srgbClr val="E7258C"/>
        </a:solidFill>
      </dgm:spPr>
      <dgm:t>
        <a:bodyPr/>
        <a:lstStyle/>
        <a:p>
          <a:r>
            <a:rPr lang="en-US" sz="1800"/>
            <a:t>In-Person</a:t>
          </a:r>
        </a:p>
      </dgm:t>
    </dgm:pt>
    <dgm:pt modelId="{3C7C92FD-4E20-B04A-9511-BDB07362F7F0}" type="parTrans" cxnId="{34525B68-A0C4-8C4E-B72B-425DEF3BFCAE}">
      <dgm:prSet/>
      <dgm:spPr/>
      <dgm:t>
        <a:bodyPr/>
        <a:lstStyle/>
        <a:p>
          <a:endParaRPr lang="en-US" sz="1800"/>
        </a:p>
      </dgm:t>
    </dgm:pt>
    <dgm:pt modelId="{BDBCC22E-2322-1E4A-A8C3-30FF24000BB1}" type="sibTrans" cxnId="{34525B68-A0C4-8C4E-B72B-425DEF3BFCAE}">
      <dgm:prSet/>
      <dgm:spPr/>
      <dgm:t>
        <a:bodyPr/>
        <a:lstStyle/>
        <a:p>
          <a:endParaRPr lang="en-US" sz="1800"/>
        </a:p>
      </dgm:t>
    </dgm:pt>
    <dgm:pt modelId="{4B475AD2-2392-7544-9472-757D6B2695E5}">
      <dgm:prSet phldrT="[Text]" custT="1"/>
      <dgm:spPr/>
      <dgm:t>
        <a:bodyPr/>
        <a:lstStyle/>
        <a:p>
          <a:r>
            <a:rPr lang="en-US" sz="1800"/>
            <a:t>In Person Ticket $150pp</a:t>
          </a:r>
        </a:p>
      </dgm:t>
    </dgm:pt>
    <dgm:pt modelId="{46605AE1-884B-914A-8469-9B8234863403}" type="parTrans" cxnId="{0363C005-DECF-F042-AD95-04D8D42AC448}">
      <dgm:prSet/>
      <dgm:spPr/>
      <dgm:t>
        <a:bodyPr/>
        <a:lstStyle/>
        <a:p>
          <a:endParaRPr lang="en-US" sz="1800"/>
        </a:p>
      </dgm:t>
    </dgm:pt>
    <dgm:pt modelId="{12069AAD-23F7-E343-8FA9-339A21AF02A2}" type="sibTrans" cxnId="{0363C005-DECF-F042-AD95-04D8D42AC448}">
      <dgm:prSet/>
      <dgm:spPr/>
      <dgm:t>
        <a:bodyPr/>
        <a:lstStyle/>
        <a:p>
          <a:endParaRPr lang="en-US" sz="1800"/>
        </a:p>
      </dgm:t>
    </dgm:pt>
    <dgm:pt modelId="{86F94C52-DE29-CA44-A64D-A9219A8A2095}">
      <dgm:prSet phldrT="[Text]" custT="1"/>
      <dgm:spPr/>
      <dgm:t>
        <a:bodyPr/>
        <a:lstStyle/>
        <a:p>
          <a:r>
            <a:rPr lang="en-US" sz="1800"/>
            <a:t>Venue :TBD </a:t>
          </a:r>
        </a:p>
      </dgm:t>
    </dgm:pt>
    <dgm:pt modelId="{574743D1-5206-6D40-974F-9C6955F13882}" type="parTrans" cxnId="{3BF74EE4-660A-B447-9478-1717AA5DD7AE}">
      <dgm:prSet/>
      <dgm:spPr/>
      <dgm:t>
        <a:bodyPr/>
        <a:lstStyle/>
        <a:p>
          <a:endParaRPr lang="en-US" sz="1800"/>
        </a:p>
      </dgm:t>
    </dgm:pt>
    <dgm:pt modelId="{EFDDC297-2154-CA48-AD12-48C855542F74}" type="sibTrans" cxnId="{3BF74EE4-660A-B447-9478-1717AA5DD7AE}">
      <dgm:prSet/>
      <dgm:spPr/>
      <dgm:t>
        <a:bodyPr/>
        <a:lstStyle/>
        <a:p>
          <a:endParaRPr lang="en-US" sz="1800"/>
        </a:p>
      </dgm:t>
    </dgm:pt>
    <dgm:pt modelId="{76EDDF29-8686-6D42-8E8C-9726BB616E11}">
      <dgm:prSet phldrT="[Text]" custT="1"/>
      <dgm:spPr>
        <a:solidFill>
          <a:srgbClr val="E7258C"/>
        </a:solidFill>
      </dgm:spPr>
      <dgm:t>
        <a:bodyPr/>
        <a:lstStyle/>
        <a:p>
          <a:r>
            <a:rPr lang="en-US" sz="1800" dirty="0"/>
            <a:t>Marketing Budget:$15-30K</a:t>
          </a:r>
        </a:p>
      </dgm:t>
    </dgm:pt>
    <dgm:pt modelId="{AA4E1E4D-9012-564F-8083-9BF88B8736C4}" type="sibTrans" cxnId="{C2E425FF-2B79-014E-84F4-F68A88E3F191}">
      <dgm:prSet/>
      <dgm:spPr/>
      <dgm:t>
        <a:bodyPr/>
        <a:lstStyle/>
        <a:p>
          <a:endParaRPr lang="en-US" sz="1800"/>
        </a:p>
      </dgm:t>
    </dgm:pt>
    <dgm:pt modelId="{91920401-FBBC-E84B-BA5B-A9604D9A103B}" type="parTrans" cxnId="{C2E425FF-2B79-014E-84F4-F68A88E3F191}">
      <dgm:prSet/>
      <dgm:spPr/>
      <dgm:t>
        <a:bodyPr/>
        <a:lstStyle/>
        <a:p>
          <a:endParaRPr lang="en-US" sz="1800"/>
        </a:p>
      </dgm:t>
    </dgm:pt>
    <dgm:pt modelId="{6C021757-5FFB-604B-B7F7-813F56615564}">
      <dgm:prSet phldrT="[Text]" custT="1"/>
      <dgm:spPr>
        <a:solidFill>
          <a:srgbClr val="E7258C"/>
        </a:solidFill>
      </dgm:spPr>
      <dgm:t>
        <a:bodyPr/>
        <a:lstStyle/>
        <a:p>
          <a:r>
            <a:rPr lang="en-US" sz="1800"/>
            <a:t>Vendors &amp; Sponsors : TBD</a:t>
          </a:r>
        </a:p>
      </dgm:t>
    </dgm:pt>
    <dgm:pt modelId="{92772690-5496-A447-B37D-DCB9B3B51951}" type="sibTrans" cxnId="{51FA015F-90B0-3242-B125-5377FAC037E6}">
      <dgm:prSet/>
      <dgm:spPr/>
      <dgm:t>
        <a:bodyPr/>
        <a:lstStyle/>
        <a:p>
          <a:endParaRPr lang="en-US" sz="1800"/>
        </a:p>
      </dgm:t>
    </dgm:pt>
    <dgm:pt modelId="{63B773D0-1936-6440-87DE-558921073557}" type="parTrans" cxnId="{51FA015F-90B0-3242-B125-5377FAC037E6}">
      <dgm:prSet/>
      <dgm:spPr/>
      <dgm:t>
        <a:bodyPr/>
        <a:lstStyle/>
        <a:p>
          <a:endParaRPr lang="en-US" sz="1800"/>
        </a:p>
      </dgm:t>
    </dgm:pt>
    <dgm:pt modelId="{3AF96BD0-5E2D-B244-A79A-B31986940D6D}">
      <dgm:prSet custT="1"/>
      <dgm:spPr/>
      <dgm:t>
        <a:bodyPr/>
        <a:lstStyle/>
        <a:p>
          <a:r>
            <a:rPr lang="en-US" sz="1800"/>
            <a:t>Local Businesses</a:t>
          </a:r>
        </a:p>
        <a:p>
          <a:endParaRPr lang="en-US" sz="1800"/>
        </a:p>
      </dgm:t>
    </dgm:pt>
    <dgm:pt modelId="{1447E445-8BCC-A74E-B128-3B30491BBA11}" type="parTrans" cxnId="{02D01E3A-5846-7541-A91C-18F5325C8D8D}">
      <dgm:prSet/>
      <dgm:spPr/>
      <dgm:t>
        <a:bodyPr/>
        <a:lstStyle/>
        <a:p>
          <a:endParaRPr lang="en-US" sz="1800"/>
        </a:p>
      </dgm:t>
    </dgm:pt>
    <dgm:pt modelId="{122917F2-F188-A541-B31F-0576D369759C}" type="sibTrans" cxnId="{02D01E3A-5846-7541-A91C-18F5325C8D8D}">
      <dgm:prSet/>
      <dgm:spPr/>
      <dgm:t>
        <a:bodyPr/>
        <a:lstStyle/>
        <a:p>
          <a:endParaRPr lang="en-US" sz="1800"/>
        </a:p>
      </dgm:t>
    </dgm:pt>
    <dgm:pt modelId="{F1626A27-FF01-A846-8CCE-720864D1D423}">
      <dgm:prSet custT="1"/>
      <dgm:spPr/>
      <dgm:t>
        <a:bodyPr/>
        <a:lstStyle/>
        <a:p>
          <a:r>
            <a:rPr lang="en-US" sz="1800"/>
            <a:t>Instacart, Amazon, Yelp, Google, TripAdvisor, Airbnb</a:t>
          </a:r>
        </a:p>
      </dgm:t>
    </dgm:pt>
    <dgm:pt modelId="{76C44B07-851B-1046-AF4E-7190C405C995}" type="parTrans" cxnId="{5BCA5A65-8C9C-414D-BA33-C0410211567E}">
      <dgm:prSet/>
      <dgm:spPr/>
      <dgm:t>
        <a:bodyPr/>
        <a:lstStyle/>
        <a:p>
          <a:endParaRPr lang="en-US" sz="1800"/>
        </a:p>
      </dgm:t>
    </dgm:pt>
    <dgm:pt modelId="{A4F2C4E4-7E7B-B847-858F-E3500439CFB6}" type="sibTrans" cxnId="{5BCA5A65-8C9C-414D-BA33-C0410211567E}">
      <dgm:prSet/>
      <dgm:spPr/>
      <dgm:t>
        <a:bodyPr/>
        <a:lstStyle/>
        <a:p>
          <a:endParaRPr lang="en-US" sz="1800"/>
        </a:p>
      </dgm:t>
    </dgm:pt>
    <dgm:pt modelId="{F6BD6B71-FDF2-4644-ABBD-BA68096AB11E}">
      <dgm:prSet custT="1"/>
      <dgm:spPr/>
      <dgm:t>
        <a:bodyPr/>
        <a:lstStyle/>
        <a:p>
          <a:r>
            <a:rPr lang="en-US" sz="1800"/>
            <a:t>Radio</a:t>
          </a:r>
        </a:p>
      </dgm:t>
    </dgm:pt>
    <dgm:pt modelId="{04594448-033F-7343-9538-24BB0FEBB4E3}" type="parTrans" cxnId="{986DEE33-A403-9348-866D-E12E1C3470F5}">
      <dgm:prSet/>
      <dgm:spPr/>
      <dgm:t>
        <a:bodyPr/>
        <a:lstStyle/>
        <a:p>
          <a:endParaRPr lang="en-US" sz="1800"/>
        </a:p>
      </dgm:t>
    </dgm:pt>
    <dgm:pt modelId="{BB8B94AF-3825-0A45-875E-0838FBF564FC}" type="sibTrans" cxnId="{986DEE33-A403-9348-866D-E12E1C3470F5}">
      <dgm:prSet/>
      <dgm:spPr/>
      <dgm:t>
        <a:bodyPr/>
        <a:lstStyle/>
        <a:p>
          <a:endParaRPr lang="en-US" sz="1800"/>
        </a:p>
      </dgm:t>
    </dgm:pt>
    <dgm:pt modelId="{98556198-3A14-1445-B6BA-9B71B8D523BD}">
      <dgm:prSet custT="1"/>
      <dgm:spPr/>
      <dgm:t>
        <a:bodyPr/>
        <a:lstStyle/>
        <a:p>
          <a:r>
            <a:rPr lang="en-US" sz="1800"/>
            <a:t>Podcast</a:t>
          </a:r>
        </a:p>
      </dgm:t>
    </dgm:pt>
    <dgm:pt modelId="{E16A750D-CB04-A642-8397-2533A30CBBA8}" type="parTrans" cxnId="{CCAAD985-8639-8C4F-BED8-86661AC589AA}">
      <dgm:prSet/>
      <dgm:spPr/>
      <dgm:t>
        <a:bodyPr/>
        <a:lstStyle/>
        <a:p>
          <a:endParaRPr lang="en-US" sz="1800"/>
        </a:p>
      </dgm:t>
    </dgm:pt>
    <dgm:pt modelId="{2814CF06-1579-3245-B344-50E0F5A6B22A}" type="sibTrans" cxnId="{CCAAD985-8639-8C4F-BED8-86661AC589AA}">
      <dgm:prSet/>
      <dgm:spPr/>
      <dgm:t>
        <a:bodyPr/>
        <a:lstStyle/>
        <a:p>
          <a:endParaRPr lang="en-US" sz="1800"/>
        </a:p>
      </dgm:t>
    </dgm:pt>
    <dgm:pt modelId="{1141A70D-884C-C84F-ACC2-92AF04D1D413}">
      <dgm:prSet custT="1"/>
      <dgm:spPr/>
      <dgm:t>
        <a:bodyPr/>
        <a:lstStyle/>
        <a:p>
          <a:r>
            <a:rPr lang="en-US" sz="1800"/>
            <a:t>Streaming</a:t>
          </a:r>
        </a:p>
      </dgm:t>
    </dgm:pt>
    <dgm:pt modelId="{5D2EB984-FFBF-E045-AF24-5AB046BAB378}" type="parTrans" cxnId="{248A2EC9-EC8E-4A4C-98B5-65E5DE79E128}">
      <dgm:prSet/>
      <dgm:spPr/>
      <dgm:t>
        <a:bodyPr/>
        <a:lstStyle/>
        <a:p>
          <a:endParaRPr lang="en-US" sz="1800"/>
        </a:p>
      </dgm:t>
    </dgm:pt>
    <dgm:pt modelId="{16A10446-9877-AE45-B6AB-A78EA916C0D9}" type="sibTrans" cxnId="{248A2EC9-EC8E-4A4C-98B5-65E5DE79E128}">
      <dgm:prSet/>
      <dgm:spPr/>
      <dgm:t>
        <a:bodyPr/>
        <a:lstStyle/>
        <a:p>
          <a:endParaRPr lang="en-US" sz="1800"/>
        </a:p>
      </dgm:t>
    </dgm:pt>
    <dgm:pt modelId="{D53B3C20-640A-0641-BA6D-58808D1B66FF}">
      <dgm:prSet custT="1"/>
      <dgm:spPr/>
      <dgm:t>
        <a:bodyPr/>
        <a:lstStyle/>
        <a:p>
          <a:r>
            <a:rPr lang="en-US" sz="1800"/>
            <a:t>Culinary World - Chefs, Schools, Celebrities, Influencers</a:t>
          </a:r>
        </a:p>
      </dgm:t>
    </dgm:pt>
    <dgm:pt modelId="{1C12639B-C096-FC4D-8306-2175CCF4DB94}" type="parTrans" cxnId="{FCBB4E26-5F96-C741-A457-8488B5D394FD}">
      <dgm:prSet/>
      <dgm:spPr/>
      <dgm:t>
        <a:bodyPr/>
        <a:lstStyle/>
        <a:p>
          <a:endParaRPr lang="en-US" sz="1800"/>
        </a:p>
      </dgm:t>
    </dgm:pt>
    <dgm:pt modelId="{AA6C46AC-E277-7D46-A2E1-53272F5B1ED5}" type="sibTrans" cxnId="{FCBB4E26-5F96-C741-A457-8488B5D394FD}">
      <dgm:prSet/>
      <dgm:spPr/>
      <dgm:t>
        <a:bodyPr/>
        <a:lstStyle/>
        <a:p>
          <a:endParaRPr lang="en-US" sz="1800"/>
        </a:p>
      </dgm:t>
    </dgm:pt>
    <dgm:pt modelId="{DCBDAF4E-BDA7-1448-84CC-E45CDD52EC3C}">
      <dgm:prSet custT="1"/>
      <dgm:spPr/>
      <dgm:t>
        <a:bodyPr/>
        <a:lstStyle/>
        <a:p>
          <a:r>
            <a:rPr lang="en-US" sz="1800"/>
            <a:t>Social Media and Ads</a:t>
          </a:r>
        </a:p>
      </dgm:t>
    </dgm:pt>
    <dgm:pt modelId="{2BCFC171-F711-5F47-8FEC-74FFAD8A7563}" type="parTrans" cxnId="{8B038EC4-74AE-364D-8DD4-C5B4E4F4792B}">
      <dgm:prSet/>
      <dgm:spPr/>
      <dgm:t>
        <a:bodyPr/>
        <a:lstStyle/>
        <a:p>
          <a:endParaRPr lang="en-US" sz="1800"/>
        </a:p>
      </dgm:t>
    </dgm:pt>
    <dgm:pt modelId="{DD2D0CB8-1276-9E45-ABA8-B2F9ED6BCA0A}" type="sibTrans" cxnId="{8B038EC4-74AE-364D-8DD4-C5B4E4F4792B}">
      <dgm:prSet/>
      <dgm:spPr/>
      <dgm:t>
        <a:bodyPr/>
        <a:lstStyle/>
        <a:p>
          <a:endParaRPr lang="en-US" sz="1800"/>
        </a:p>
      </dgm:t>
    </dgm:pt>
    <dgm:pt modelId="{20CD4C6D-0C11-D44A-8FB8-FDA1ACFAF3F6}" type="pres">
      <dgm:prSet presAssocID="{7A8EBD4B-2FCA-4943-84B0-96DB3016C869}" presName="linear" presStyleCnt="0">
        <dgm:presLayoutVars>
          <dgm:dir/>
          <dgm:animLvl val="lvl"/>
          <dgm:resizeHandles val="exact"/>
        </dgm:presLayoutVars>
      </dgm:prSet>
      <dgm:spPr/>
    </dgm:pt>
    <dgm:pt modelId="{C68EF252-5245-BC46-AF97-A7A2E6845C30}" type="pres">
      <dgm:prSet presAssocID="{CDC18A49-3349-E64C-9D0F-48F62D79AC5A}" presName="parentLin" presStyleCnt="0"/>
      <dgm:spPr/>
    </dgm:pt>
    <dgm:pt modelId="{4972260E-C882-ED42-9035-A99F76C84CBD}" type="pres">
      <dgm:prSet presAssocID="{CDC18A49-3349-E64C-9D0F-48F62D79AC5A}" presName="parentLeftMargin" presStyleLbl="node1" presStyleIdx="0" presStyleCnt="4"/>
      <dgm:spPr/>
    </dgm:pt>
    <dgm:pt modelId="{1E99DC93-447D-224E-92EC-8902AB9BCED7}" type="pres">
      <dgm:prSet presAssocID="{CDC18A49-3349-E64C-9D0F-48F62D79AC5A}" presName="parentText" presStyleLbl="node1" presStyleIdx="0" presStyleCnt="4">
        <dgm:presLayoutVars>
          <dgm:chMax val="0"/>
          <dgm:bulletEnabled val="1"/>
        </dgm:presLayoutVars>
      </dgm:prSet>
      <dgm:spPr/>
    </dgm:pt>
    <dgm:pt modelId="{06BA3C34-2387-A141-9D8B-9BEE01A89C4B}" type="pres">
      <dgm:prSet presAssocID="{CDC18A49-3349-E64C-9D0F-48F62D79AC5A}" presName="negativeSpace" presStyleCnt="0"/>
      <dgm:spPr/>
    </dgm:pt>
    <dgm:pt modelId="{63D5D346-3A69-E648-9D09-4B393EEDBA14}" type="pres">
      <dgm:prSet presAssocID="{CDC18A49-3349-E64C-9D0F-48F62D79AC5A}" presName="childText" presStyleLbl="conFgAcc1" presStyleIdx="0" presStyleCnt="4">
        <dgm:presLayoutVars>
          <dgm:bulletEnabled val="1"/>
        </dgm:presLayoutVars>
      </dgm:prSet>
      <dgm:spPr/>
    </dgm:pt>
    <dgm:pt modelId="{958BADEC-1078-474F-B5C8-824C07C32379}" type="pres">
      <dgm:prSet presAssocID="{89719489-B5AA-2143-AFF8-B06F4195D4D7}" presName="spaceBetweenRectangles" presStyleCnt="0"/>
      <dgm:spPr/>
    </dgm:pt>
    <dgm:pt modelId="{847FE5EE-71EB-D54D-A35E-5D0F40354C57}" type="pres">
      <dgm:prSet presAssocID="{1BD0A385-A0DE-9849-A9CD-DF98D12F12BB}" presName="parentLin" presStyleCnt="0"/>
      <dgm:spPr/>
    </dgm:pt>
    <dgm:pt modelId="{AE1FB8F8-A790-FE47-9B4C-1EE25E09C356}" type="pres">
      <dgm:prSet presAssocID="{1BD0A385-A0DE-9849-A9CD-DF98D12F12BB}" presName="parentLeftMargin" presStyleLbl="node1" presStyleIdx="0" presStyleCnt="4"/>
      <dgm:spPr/>
    </dgm:pt>
    <dgm:pt modelId="{309D4D19-F127-6746-95AE-BEF03327B06F}" type="pres">
      <dgm:prSet presAssocID="{1BD0A385-A0DE-9849-A9CD-DF98D12F12BB}" presName="parentText" presStyleLbl="node1" presStyleIdx="1" presStyleCnt="4">
        <dgm:presLayoutVars>
          <dgm:chMax val="0"/>
          <dgm:bulletEnabled val="1"/>
        </dgm:presLayoutVars>
      </dgm:prSet>
      <dgm:spPr/>
    </dgm:pt>
    <dgm:pt modelId="{32842AEF-65A9-B14F-8999-19E2D5309425}" type="pres">
      <dgm:prSet presAssocID="{1BD0A385-A0DE-9849-A9CD-DF98D12F12BB}" presName="negativeSpace" presStyleCnt="0"/>
      <dgm:spPr/>
    </dgm:pt>
    <dgm:pt modelId="{D786443A-4932-2547-8D8E-E83E09F10F3F}" type="pres">
      <dgm:prSet presAssocID="{1BD0A385-A0DE-9849-A9CD-DF98D12F12BB}" presName="childText" presStyleLbl="conFgAcc1" presStyleIdx="1" presStyleCnt="4">
        <dgm:presLayoutVars>
          <dgm:bulletEnabled val="1"/>
        </dgm:presLayoutVars>
      </dgm:prSet>
      <dgm:spPr/>
    </dgm:pt>
    <dgm:pt modelId="{5813E031-CBCA-E843-98D3-2C9549516470}" type="pres">
      <dgm:prSet presAssocID="{BDBCC22E-2322-1E4A-A8C3-30FF24000BB1}" presName="spaceBetweenRectangles" presStyleCnt="0"/>
      <dgm:spPr/>
    </dgm:pt>
    <dgm:pt modelId="{60F82DCE-E30A-A942-B07D-4EDF1F5EC2A2}" type="pres">
      <dgm:prSet presAssocID="{6C021757-5FFB-604B-B7F7-813F56615564}" presName="parentLin" presStyleCnt="0"/>
      <dgm:spPr/>
    </dgm:pt>
    <dgm:pt modelId="{494E85E1-A487-EE4A-AFB0-2F5F0B35AB49}" type="pres">
      <dgm:prSet presAssocID="{6C021757-5FFB-604B-B7F7-813F56615564}" presName="parentLeftMargin" presStyleLbl="node1" presStyleIdx="1" presStyleCnt="4"/>
      <dgm:spPr/>
    </dgm:pt>
    <dgm:pt modelId="{A34697D8-A733-2C47-80B9-63BC55B1236E}" type="pres">
      <dgm:prSet presAssocID="{6C021757-5FFB-604B-B7F7-813F56615564}" presName="parentText" presStyleLbl="node1" presStyleIdx="2" presStyleCnt="4">
        <dgm:presLayoutVars>
          <dgm:chMax val="0"/>
          <dgm:bulletEnabled val="1"/>
        </dgm:presLayoutVars>
      </dgm:prSet>
      <dgm:spPr/>
    </dgm:pt>
    <dgm:pt modelId="{26354633-8922-2F41-8AFA-BC0B36379CC5}" type="pres">
      <dgm:prSet presAssocID="{6C021757-5FFB-604B-B7F7-813F56615564}" presName="negativeSpace" presStyleCnt="0"/>
      <dgm:spPr/>
    </dgm:pt>
    <dgm:pt modelId="{99BA303D-5F87-F745-B498-38F6DB384C55}" type="pres">
      <dgm:prSet presAssocID="{6C021757-5FFB-604B-B7F7-813F56615564}" presName="childText" presStyleLbl="conFgAcc1" presStyleIdx="2" presStyleCnt="4">
        <dgm:presLayoutVars>
          <dgm:bulletEnabled val="1"/>
        </dgm:presLayoutVars>
      </dgm:prSet>
      <dgm:spPr/>
    </dgm:pt>
    <dgm:pt modelId="{85DC4B97-D27F-8544-924F-15F5AA444D3A}" type="pres">
      <dgm:prSet presAssocID="{92772690-5496-A447-B37D-DCB9B3B51951}" presName="spaceBetweenRectangles" presStyleCnt="0"/>
      <dgm:spPr/>
    </dgm:pt>
    <dgm:pt modelId="{8E90452E-9D2B-924C-BA4D-095338CADD72}" type="pres">
      <dgm:prSet presAssocID="{76EDDF29-8686-6D42-8E8C-9726BB616E11}" presName="parentLin" presStyleCnt="0"/>
      <dgm:spPr/>
    </dgm:pt>
    <dgm:pt modelId="{69A74727-8C6D-454E-84B1-7A2595F3874F}" type="pres">
      <dgm:prSet presAssocID="{76EDDF29-8686-6D42-8E8C-9726BB616E11}" presName="parentLeftMargin" presStyleLbl="node1" presStyleIdx="2" presStyleCnt="4"/>
      <dgm:spPr/>
    </dgm:pt>
    <dgm:pt modelId="{A71E8B68-D2B0-7743-AD37-0AD2D5CDC271}" type="pres">
      <dgm:prSet presAssocID="{76EDDF29-8686-6D42-8E8C-9726BB616E11}" presName="parentText" presStyleLbl="node1" presStyleIdx="3" presStyleCnt="4">
        <dgm:presLayoutVars>
          <dgm:chMax val="0"/>
          <dgm:bulletEnabled val="1"/>
        </dgm:presLayoutVars>
      </dgm:prSet>
      <dgm:spPr/>
    </dgm:pt>
    <dgm:pt modelId="{BEA370B0-33F4-F24F-B92A-7314D5848E66}" type="pres">
      <dgm:prSet presAssocID="{76EDDF29-8686-6D42-8E8C-9726BB616E11}" presName="negativeSpace" presStyleCnt="0"/>
      <dgm:spPr/>
    </dgm:pt>
    <dgm:pt modelId="{B223A2F2-00D6-1D4D-A8D0-8F40ECFD7BEE}" type="pres">
      <dgm:prSet presAssocID="{76EDDF29-8686-6D42-8E8C-9726BB616E11}" presName="childText" presStyleLbl="conFgAcc1" presStyleIdx="3" presStyleCnt="4">
        <dgm:presLayoutVars>
          <dgm:bulletEnabled val="1"/>
        </dgm:presLayoutVars>
      </dgm:prSet>
      <dgm:spPr/>
    </dgm:pt>
  </dgm:ptLst>
  <dgm:cxnLst>
    <dgm:cxn modelId="{CE681D01-3556-2846-977D-6B28D3791273}" srcId="{CDC18A49-3349-E64C-9D0F-48F62D79AC5A}" destId="{92B65E95-A46E-4C41-A79D-5BBD598A8528}" srcOrd="0" destOrd="0" parTransId="{52A47AA4-9C5E-214A-9306-56A0A3B63AAE}" sibTransId="{524AA70F-4AC0-7541-8EE5-82C9D8611879}"/>
    <dgm:cxn modelId="{D133C501-3C59-BB40-9AC3-46B4EDB626A8}" type="presOf" srcId="{76EDDF29-8686-6D42-8E8C-9726BB616E11}" destId="{69A74727-8C6D-454E-84B1-7A2595F3874F}" srcOrd="0" destOrd="0" presId="urn:microsoft.com/office/officeart/2005/8/layout/list1"/>
    <dgm:cxn modelId="{0363C005-DECF-F042-AD95-04D8D42AC448}" srcId="{1BD0A385-A0DE-9849-A9CD-DF98D12F12BB}" destId="{4B475AD2-2392-7544-9472-757D6B2695E5}" srcOrd="0" destOrd="0" parTransId="{46605AE1-884B-914A-8469-9B8234863403}" sibTransId="{12069AAD-23F7-E343-8FA9-339A21AF02A2}"/>
    <dgm:cxn modelId="{FCBB4E26-5F96-C741-A457-8488B5D394FD}" srcId="{76EDDF29-8686-6D42-8E8C-9726BB616E11}" destId="{D53B3C20-640A-0641-BA6D-58808D1B66FF}" srcOrd="3" destOrd="0" parTransId="{1C12639B-C096-FC4D-8306-2175CCF4DB94}" sibTransId="{AA6C46AC-E277-7D46-A2E1-53272F5B1ED5}"/>
    <dgm:cxn modelId="{5A00B92B-0C00-AA41-9B6F-06FEC1A7F938}" type="presOf" srcId="{4B475AD2-2392-7544-9472-757D6B2695E5}" destId="{D786443A-4932-2547-8D8E-E83E09F10F3F}" srcOrd="0" destOrd="0" presId="urn:microsoft.com/office/officeart/2005/8/layout/list1"/>
    <dgm:cxn modelId="{986DEE33-A403-9348-866D-E12E1C3470F5}" srcId="{76EDDF29-8686-6D42-8E8C-9726BB616E11}" destId="{F6BD6B71-FDF2-4644-ABBD-BA68096AB11E}" srcOrd="0" destOrd="0" parTransId="{04594448-033F-7343-9538-24BB0FEBB4E3}" sibTransId="{BB8B94AF-3825-0A45-875E-0838FBF564FC}"/>
    <dgm:cxn modelId="{02D01E3A-5846-7541-A91C-18F5325C8D8D}" srcId="{6C021757-5FFB-604B-B7F7-813F56615564}" destId="{3AF96BD0-5E2D-B244-A79A-B31986940D6D}" srcOrd="0" destOrd="0" parTransId="{1447E445-8BCC-A74E-B128-3B30491BBA11}" sibTransId="{122917F2-F188-A541-B31F-0576D369759C}"/>
    <dgm:cxn modelId="{925FDD47-D04A-EC4C-A900-20F0188DDEEE}" type="presOf" srcId="{7A8EBD4B-2FCA-4943-84B0-96DB3016C869}" destId="{20CD4C6D-0C11-D44A-8FB8-FDA1ACFAF3F6}" srcOrd="0" destOrd="0" presId="urn:microsoft.com/office/officeart/2005/8/layout/list1"/>
    <dgm:cxn modelId="{DB440A49-8DE5-8146-9687-637ECBC57213}" type="presOf" srcId="{76EDDF29-8686-6D42-8E8C-9726BB616E11}" destId="{A71E8B68-D2B0-7743-AD37-0AD2D5CDC271}" srcOrd="1" destOrd="0" presId="urn:microsoft.com/office/officeart/2005/8/layout/list1"/>
    <dgm:cxn modelId="{5B0BCA4C-4709-AB4A-BB75-85C14592A80E}" type="presOf" srcId="{3AF96BD0-5E2D-B244-A79A-B31986940D6D}" destId="{99BA303D-5F87-F745-B498-38F6DB384C55}" srcOrd="0" destOrd="0" presId="urn:microsoft.com/office/officeart/2005/8/layout/list1"/>
    <dgm:cxn modelId="{61149156-D578-3940-862F-7993D3447B6F}" type="presOf" srcId="{7EC89373-37F9-B141-8F63-A2241A2C9FC0}" destId="{63D5D346-3A69-E648-9D09-4B393EEDBA14}" srcOrd="0" destOrd="1" presId="urn:microsoft.com/office/officeart/2005/8/layout/list1"/>
    <dgm:cxn modelId="{51FA015F-90B0-3242-B125-5377FAC037E6}" srcId="{7A8EBD4B-2FCA-4943-84B0-96DB3016C869}" destId="{6C021757-5FFB-604B-B7F7-813F56615564}" srcOrd="2" destOrd="0" parTransId="{63B773D0-1936-6440-87DE-558921073557}" sibTransId="{92772690-5496-A447-B37D-DCB9B3B51951}"/>
    <dgm:cxn modelId="{8B8B395F-C1B5-D84B-BE18-1ABA6D456E7A}" type="presOf" srcId="{F1626A27-FF01-A846-8CCE-720864D1D423}" destId="{99BA303D-5F87-F745-B498-38F6DB384C55}" srcOrd="0" destOrd="1" presId="urn:microsoft.com/office/officeart/2005/8/layout/list1"/>
    <dgm:cxn modelId="{CF575A60-71F7-174E-85CD-6C600D8CC221}" type="presOf" srcId="{1BD0A385-A0DE-9849-A9CD-DF98D12F12BB}" destId="{AE1FB8F8-A790-FE47-9B4C-1EE25E09C356}" srcOrd="0" destOrd="0" presId="urn:microsoft.com/office/officeart/2005/8/layout/list1"/>
    <dgm:cxn modelId="{E68B7764-F2D3-3C44-87FF-3FCE55C0F39C}" type="presOf" srcId="{DCBDAF4E-BDA7-1448-84CC-E45CDD52EC3C}" destId="{B223A2F2-00D6-1D4D-A8D0-8F40ECFD7BEE}" srcOrd="0" destOrd="4" presId="urn:microsoft.com/office/officeart/2005/8/layout/list1"/>
    <dgm:cxn modelId="{5BCA5A65-8C9C-414D-BA33-C0410211567E}" srcId="{6C021757-5FFB-604B-B7F7-813F56615564}" destId="{F1626A27-FF01-A846-8CCE-720864D1D423}" srcOrd="1" destOrd="0" parTransId="{76C44B07-851B-1046-AF4E-7190C405C995}" sibTransId="{A4F2C4E4-7E7B-B847-858F-E3500439CFB6}"/>
    <dgm:cxn modelId="{34525B68-A0C4-8C4E-B72B-425DEF3BFCAE}" srcId="{7A8EBD4B-2FCA-4943-84B0-96DB3016C869}" destId="{1BD0A385-A0DE-9849-A9CD-DF98D12F12BB}" srcOrd="1" destOrd="0" parTransId="{3C7C92FD-4E20-B04A-9511-BDB07362F7F0}" sibTransId="{BDBCC22E-2322-1E4A-A8C3-30FF24000BB1}"/>
    <dgm:cxn modelId="{70DC3873-C003-154E-BB7A-758142A52119}" srcId="{CDC18A49-3349-E64C-9D0F-48F62D79AC5A}" destId="{7EC89373-37F9-B141-8F63-A2241A2C9FC0}" srcOrd="1" destOrd="0" parTransId="{721565E4-532A-784A-8DAE-7547EEC04CD7}" sibTransId="{3642FF1D-BC95-3C4F-B3E0-EA8F5632EE26}"/>
    <dgm:cxn modelId="{9A1C6583-7040-864B-A9A2-990843DD755C}" type="presOf" srcId="{6C021757-5FFB-604B-B7F7-813F56615564}" destId="{A34697D8-A733-2C47-80B9-63BC55B1236E}" srcOrd="1" destOrd="0" presId="urn:microsoft.com/office/officeart/2005/8/layout/list1"/>
    <dgm:cxn modelId="{CCAAD985-8639-8C4F-BED8-86661AC589AA}" srcId="{76EDDF29-8686-6D42-8E8C-9726BB616E11}" destId="{98556198-3A14-1445-B6BA-9B71B8D523BD}" srcOrd="1" destOrd="0" parTransId="{E16A750D-CB04-A642-8397-2533A30CBBA8}" sibTransId="{2814CF06-1579-3245-B344-50E0F5A6B22A}"/>
    <dgm:cxn modelId="{05F90490-CBA2-8A42-86E5-F85F3A7E91C8}" type="presOf" srcId="{6C021757-5FFB-604B-B7F7-813F56615564}" destId="{494E85E1-A487-EE4A-AFB0-2F5F0B35AB49}" srcOrd="0" destOrd="0" presId="urn:microsoft.com/office/officeart/2005/8/layout/list1"/>
    <dgm:cxn modelId="{3ED1A597-41D3-1D4E-80B4-0769D66A4243}" type="presOf" srcId="{1141A70D-884C-C84F-ACC2-92AF04D1D413}" destId="{B223A2F2-00D6-1D4D-A8D0-8F40ECFD7BEE}" srcOrd="0" destOrd="2" presId="urn:microsoft.com/office/officeart/2005/8/layout/list1"/>
    <dgm:cxn modelId="{377E209B-4E64-534C-97F9-4A27F9490955}" type="presOf" srcId="{CDC18A49-3349-E64C-9D0F-48F62D79AC5A}" destId="{4972260E-C882-ED42-9035-A99F76C84CBD}" srcOrd="0" destOrd="0" presId="urn:microsoft.com/office/officeart/2005/8/layout/list1"/>
    <dgm:cxn modelId="{3A2B659E-0063-674E-8DE8-611D23DF1D15}" type="presOf" srcId="{F6BD6B71-FDF2-4644-ABBD-BA68096AB11E}" destId="{B223A2F2-00D6-1D4D-A8D0-8F40ECFD7BEE}" srcOrd="0" destOrd="0" presId="urn:microsoft.com/office/officeart/2005/8/layout/list1"/>
    <dgm:cxn modelId="{445513B1-47FE-E449-A334-C1ACB94015AA}" type="presOf" srcId="{86F94C52-DE29-CA44-A64D-A9219A8A2095}" destId="{D786443A-4932-2547-8D8E-E83E09F10F3F}" srcOrd="0" destOrd="1" presId="urn:microsoft.com/office/officeart/2005/8/layout/list1"/>
    <dgm:cxn modelId="{2803D8B4-7817-D244-9A68-EA3E87D3BBDA}" type="presOf" srcId="{D53B3C20-640A-0641-BA6D-58808D1B66FF}" destId="{B223A2F2-00D6-1D4D-A8D0-8F40ECFD7BEE}" srcOrd="0" destOrd="3" presId="urn:microsoft.com/office/officeart/2005/8/layout/list1"/>
    <dgm:cxn modelId="{ADAEE6B6-927A-2545-8D42-4FDCEBCAE686}" type="presOf" srcId="{92B65E95-A46E-4C41-A79D-5BBD598A8528}" destId="{63D5D346-3A69-E648-9D09-4B393EEDBA14}" srcOrd="0" destOrd="0" presId="urn:microsoft.com/office/officeart/2005/8/layout/list1"/>
    <dgm:cxn modelId="{8B038EC4-74AE-364D-8DD4-C5B4E4F4792B}" srcId="{76EDDF29-8686-6D42-8E8C-9726BB616E11}" destId="{DCBDAF4E-BDA7-1448-84CC-E45CDD52EC3C}" srcOrd="4" destOrd="0" parTransId="{2BCFC171-F711-5F47-8FEC-74FFAD8A7563}" sibTransId="{DD2D0CB8-1276-9E45-ABA8-B2F9ED6BCA0A}"/>
    <dgm:cxn modelId="{0855E5C7-93E1-694E-A515-D70E4FFF9038}" type="presOf" srcId="{98556198-3A14-1445-B6BA-9B71B8D523BD}" destId="{B223A2F2-00D6-1D4D-A8D0-8F40ECFD7BEE}" srcOrd="0" destOrd="1" presId="urn:microsoft.com/office/officeart/2005/8/layout/list1"/>
    <dgm:cxn modelId="{248A2EC9-EC8E-4A4C-98B5-65E5DE79E128}" srcId="{76EDDF29-8686-6D42-8E8C-9726BB616E11}" destId="{1141A70D-884C-C84F-ACC2-92AF04D1D413}" srcOrd="2" destOrd="0" parTransId="{5D2EB984-FFBF-E045-AF24-5AB046BAB378}" sibTransId="{16A10446-9877-AE45-B6AB-A78EA916C0D9}"/>
    <dgm:cxn modelId="{DB0322D2-84DC-A346-91AA-77A6FB053A77}" srcId="{7A8EBD4B-2FCA-4943-84B0-96DB3016C869}" destId="{CDC18A49-3349-E64C-9D0F-48F62D79AC5A}" srcOrd="0" destOrd="0" parTransId="{799301A3-8BD9-4543-AFDF-64A2F772C46A}" sibTransId="{89719489-B5AA-2143-AFF8-B06F4195D4D7}"/>
    <dgm:cxn modelId="{3BF74EE4-660A-B447-9478-1717AA5DD7AE}" srcId="{1BD0A385-A0DE-9849-A9CD-DF98D12F12BB}" destId="{86F94C52-DE29-CA44-A64D-A9219A8A2095}" srcOrd="1" destOrd="0" parTransId="{574743D1-5206-6D40-974F-9C6955F13882}" sibTransId="{EFDDC297-2154-CA48-AD12-48C855542F74}"/>
    <dgm:cxn modelId="{6E445BF1-EE57-4942-B007-8AF64C90ADF4}" type="presOf" srcId="{1BD0A385-A0DE-9849-A9CD-DF98D12F12BB}" destId="{309D4D19-F127-6746-95AE-BEF03327B06F}" srcOrd="1" destOrd="0" presId="urn:microsoft.com/office/officeart/2005/8/layout/list1"/>
    <dgm:cxn modelId="{6EA564FA-CBF5-9F42-9474-BE98BBBCDD7C}" type="presOf" srcId="{CDC18A49-3349-E64C-9D0F-48F62D79AC5A}" destId="{1E99DC93-447D-224E-92EC-8902AB9BCED7}" srcOrd="1" destOrd="0" presId="urn:microsoft.com/office/officeart/2005/8/layout/list1"/>
    <dgm:cxn modelId="{C2E425FF-2B79-014E-84F4-F68A88E3F191}" srcId="{7A8EBD4B-2FCA-4943-84B0-96DB3016C869}" destId="{76EDDF29-8686-6D42-8E8C-9726BB616E11}" srcOrd="3" destOrd="0" parTransId="{91920401-FBBC-E84B-BA5B-A9604D9A103B}" sibTransId="{AA4E1E4D-9012-564F-8083-9BF88B8736C4}"/>
    <dgm:cxn modelId="{1923EE68-024B-A64B-808D-2F4EC480C686}" type="presParOf" srcId="{20CD4C6D-0C11-D44A-8FB8-FDA1ACFAF3F6}" destId="{C68EF252-5245-BC46-AF97-A7A2E6845C30}" srcOrd="0" destOrd="0" presId="urn:microsoft.com/office/officeart/2005/8/layout/list1"/>
    <dgm:cxn modelId="{4A29B4AA-73E4-B24F-834A-0EE5534B9B6C}" type="presParOf" srcId="{C68EF252-5245-BC46-AF97-A7A2E6845C30}" destId="{4972260E-C882-ED42-9035-A99F76C84CBD}" srcOrd="0" destOrd="0" presId="urn:microsoft.com/office/officeart/2005/8/layout/list1"/>
    <dgm:cxn modelId="{41910087-B3F2-1749-B355-A00965576498}" type="presParOf" srcId="{C68EF252-5245-BC46-AF97-A7A2E6845C30}" destId="{1E99DC93-447D-224E-92EC-8902AB9BCED7}" srcOrd="1" destOrd="0" presId="urn:microsoft.com/office/officeart/2005/8/layout/list1"/>
    <dgm:cxn modelId="{5BB502DA-405A-824B-88F6-FFC3EE51AE11}" type="presParOf" srcId="{20CD4C6D-0C11-D44A-8FB8-FDA1ACFAF3F6}" destId="{06BA3C34-2387-A141-9D8B-9BEE01A89C4B}" srcOrd="1" destOrd="0" presId="urn:microsoft.com/office/officeart/2005/8/layout/list1"/>
    <dgm:cxn modelId="{202DCC0D-A027-5043-B254-46FB697EC768}" type="presParOf" srcId="{20CD4C6D-0C11-D44A-8FB8-FDA1ACFAF3F6}" destId="{63D5D346-3A69-E648-9D09-4B393EEDBA14}" srcOrd="2" destOrd="0" presId="urn:microsoft.com/office/officeart/2005/8/layout/list1"/>
    <dgm:cxn modelId="{8FBFA07E-2E70-C648-A740-2D9E193A9D56}" type="presParOf" srcId="{20CD4C6D-0C11-D44A-8FB8-FDA1ACFAF3F6}" destId="{958BADEC-1078-474F-B5C8-824C07C32379}" srcOrd="3" destOrd="0" presId="urn:microsoft.com/office/officeart/2005/8/layout/list1"/>
    <dgm:cxn modelId="{EC7EABB7-30D6-7940-BFC4-6AB88A1E579D}" type="presParOf" srcId="{20CD4C6D-0C11-D44A-8FB8-FDA1ACFAF3F6}" destId="{847FE5EE-71EB-D54D-A35E-5D0F40354C57}" srcOrd="4" destOrd="0" presId="urn:microsoft.com/office/officeart/2005/8/layout/list1"/>
    <dgm:cxn modelId="{42CA6AD6-3BB4-EA43-A75A-513DB36D80AC}" type="presParOf" srcId="{847FE5EE-71EB-D54D-A35E-5D0F40354C57}" destId="{AE1FB8F8-A790-FE47-9B4C-1EE25E09C356}" srcOrd="0" destOrd="0" presId="urn:microsoft.com/office/officeart/2005/8/layout/list1"/>
    <dgm:cxn modelId="{E33C5110-74C1-B140-8197-97D7B2430D04}" type="presParOf" srcId="{847FE5EE-71EB-D54D-A35E-5D0F40354C57}" destId="{309D4D19-F127-6746-95AE-BEF03327B06F}" srcOrd="1" destOrd="0" presId="urn:microsoft.com/office/officeart/2005/8/layout/list1"/>
    <dgm:cxn modelId="{9D9BED86-4975-FA4F-AEE1-12BEE4A68992}" type="presParOf" srcId="{20CD4C6D-0C11-D44A-8FB8-FDA1ACFAF3F6}" destId="{32842AEF-65A9-B14F-8999-19E2D5309425}" srcOrd="5" destOrd="0" presId="urn:microsoft.com/office/officeart/2005/8/layout/list1"/>
    <dgm:cxn modelId="{F2BCF45F-2C35-4548-87FD-061A11CC60DB}" type="presParOf" srcId="{20CD4C6D-0C11-D44A-8FB8-FDA1ACFAF3F6}" destId="{D786443A-4932-2547-8D8E-E83E09F10F3F}" srcOrd="6" destOrd="0" presId="urn:microsoft.com/office/officeart/2005/8/layout/list1"/>
    <dgm:cxn modelId="{340FAF31-CAF4-504D-BF5C-242AA10BAAED}" type="presParOf" srcId="{20CD4C6D-0C11-D44A-8FB8-FDA1ACFAF3F6}" destId="{5813E031-CBCA-E843-98D3-2C9549516470}" srcOrd="7" destOrd="0" presId="urn:microsoft.com/office/officeart/2005/8/layout/list1"/>
    <dgm:cxn modelId="{D9B9A6E4-84FF-F341-989A-9C426BEDDDB1}" type="presParOf" srcId="{20CD4C6D-0C11-D44A-8FB8-FDA1ACFAF3F6}" destId="{60F82DCE-E30A-A942-B07D-4EDF1F5EC2A2}" srcOrd="8" destOrd="0" presId="urn:microsoft.com/office/officeart/2005/8/layout/list1"/>
    <dgm:cxn modelId="{EA7E678A-F832-AE41-A542-BE9AB7E7E2A1}" type="presParOf" srcId="{60F82DCE-E30A-A942-B07D-4EDF1F5EC2A2}" destId="{494E85E1-A487-EE4A-AFB0-2F5F0B35AB49}" srcOrd="0" destOrd="0" presId="urn:microsoft.com/office/officeart/2005/8/layout/list1"/>
    <dgm:cxn modelId="{16D2E1CE-8BAB-374D-8D0C-8EC51AF3E647}" type="presParOf" srcId="{60F82DCE-E30A-A942-B07D-4EDF1F5EC2A2}" destId="{A34697D8-A733-2C47-80B9-63BC55B1236E}" srcOrd="1" destOrd="0" presId="urn:microsoft.com/office/officeart/2005/8/layout/list1"/>
    <dgm:cxn modelId="{917E1F41-1A4C-A745-B9B9-89565BDB4E39}" type="presParOf" srcId="{20CD4C6D-0C11-D44A-8FB8-FDA1ACFAF3F6}" destId="{26354633-8922-2F41-8AFA-BC0B36379CC5}" srcOrd="9" destOrd="0" presId="urn:microsoft.com/office/officeart/2005/8/layout/list1"/>
    <dgm:cxn modelId="{9FF639CF-6000-A842-9BCF-720FAACE6D6D}" type="presParOf" srcId="{20CD4C6D-0C11-D44A-8FB8-FDA1ACFAF3F6}" destId="{99BA303D-5F87-F745-B498-38F6DB384C55}" srcOrd="10" destOrd="0" presId="urn:microsoft.com/office/officeart/2005/8/layout/list1"/>
    <dgm:cxn modelId="{6E61191F-2BF1-B642-B759-45658B83FF6C}" type="presParOf" srcId="{20CD4C6D-0C11-D44A-8FB8-FDA1ACFAF3F6}" destId="{85DC4B97-D27F-8544-924F-15F5AA444D3A}" srcOrd="11" destOrd="0" presId="urn:microsoft.com/office/officeart/2005/8/layout/list1"/>
    <dgm:cxn modelId="{E6280452-5542-E849-8BAD-77A6369EF73C}" type="presParOf" srcId="{20CD4C6D-0C11-D44A-8FB8-FDA1ACFAF3F6}" destId="{8E90452E-9D2B-924C-BA4D-095338CADD72}" srcOrd="12" destOrd="0" presId="urn:microsoft.com/office/officeart/2005/8/layout/list1"/>
    <dgm:cxn modelId="{6004F9BE-D54F-2B4A-9B15-D1DDAAE57960}" type="presParOf" srcId="{8E90452E-9D2B-924C-BA4D-095338CADD72}" destId="{69A74727-8C6D-454E-84B1-7A2595F3874F}" srcOrd="0" destOrd="0" presId="urn:microsoft.com/office/officeart/2005/8/layout/list1"/>
    <dgm:cxn modelId="{03E122E5-89E3-A749-8057-6F2063D31651}" type="presParOf" srcId="{8E90452E-9D2B-924C-BA4D-095338CADD72}" destId="{A71E8B68-D2B0-7743-AD37-0AD2D5CDC271}" srcOrd="1" destOrd="0" presId="urn:microsoft.com/office/officeart/2005/8/layout/list1"/>
    <dgm:cxn modelId="{0E52F9BC-B238-6F40-B037-3E1EF636CAAF}" type="presParOf" srcId="{20CD4C6D-0C11-D44A-8FB8-FDA1ACFAF3F6}" destId="{BEA370B0-33F4-F24F-B92A-7314D5848E66}" srcOrd="13" destOrd="0" presId="urn:microsoft.com/office/officeart/2005/8/layout/list1"/>
    <dgm:cxn modelId="{6636E22E-6F51-2347-8A80-DA8392157734}" type="presParOf" srcId="{20CD4C6D-0C11-D44A-8FB8-FDA1ACFAF3F6}" destId="{B223A2F2-00D6-1D4D-A8D0-8F40ECFD7BEE}"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C20911-354F-484B-9E09-C120B7D674BD}">
      <dsp:nvSpPr>
        <dsp:cNvPr id="0" name=""/>
        <dsp:cNvSpPr/>
      </dsp:nvSpPr>
      <dsp:spPr>
        <a:xfrm>
          <a:off x="2909" y="707918"/>
          <a:ext cx="3570548" cy="1428219"/>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a:t>Phase 1: Existing Connections</a:t>
          </a:r>
        </a:p>
        <a:p>
          <a:pPr marL="0" lvl="0" indent="0" algn="ctr" defTabSz="800100">
            <a:lnSpc>
              <a:spcPct val="90000"/>
            </a:lnSpc>
            <a:spcBef>
              <a:spcPct val="0"/>
            </a:spcBef>
            <a:spcAft>
              <a:spcPct val="35000"/>
            </a:spcAft>
            <a:buNone/>
          </a:pPr>
          <a:r>
            <a:rPr lang="en-US" sz="1800" kern="1200"/>
            <a:t>Refer to past Launches, Past Events, Existing Subscribers, Current Partners &amp; Vendors,</a:t>
          </a:r>
        </a:p>
      </dsp:txBody>
      <dsp:txXfrm>
        <a:off x="2909" y="707918"/>
        <a:ext cx="3213493" cy="1428219"/>
      </dsp:txXfrm>
    </dsp:sp>
    <dsp:sp modelId="{0535B022-6F96-9B4D-A683-2C26FE342E68}">
      <dsp:nvSpPr>
        <dsp:cNvPr id="0" name=""/>
        <dsp:cNvSpPr/>
      </dsp:nvSpPr>
      <dsp:spPr>
        <a:xfrm>
          <a:off x="2859348" y="707918"/>
          <a:ext cx="4638927" cy="1428219"/>
        </a:xfrm>
        <a:prstGeom prst="chevr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a:t>Phase 2: New Connections       </a:t>
          </a:r>
        </a:p>
        <a:p>
          <a:pPr marL="0" lvl="0" indent="0" algn="ctr" defTabSz="800100">
            <a:lnSpc>
              <a:spcPct val="90000"/>
            </a:lnSpc>
            <a:spcBef>
              <a:spcPct val="0"/>
            </a:spcBef>
            <a:spcAft>
              <a:spcPct val="35000"/>
            </a:spcAft>
            <a:buNone/>
          </a:pPr>
          <a:r>
            <a:rPr lang="en-US" sz="1800" kern="1200"/>
            <a:t>   Develop Timeline and due dates, Set Launch Dates, Cross- Functional Assignments for tasks which include but are not limited to new leads, messaging, partners, vendors, media, influencers, develop messaging </a:t>
          </a:r>
        </a:p>
      </dsp:txBody>
      <dsp:txXfrm>
        <a:off x="3573458" y="707918"/>
        <a:ext cx="3210708" cy="1428219"/>
      </dsp:txXfrm>
    </dsp:sp>
    <dsp:sp modelId="{E08CB223-E5E6-0B42-A96E-B37A2062791F}">
      <dsp:nvSpPr>
        <dsp:cNvPr id="0" name=""/>
        <dsp:cNvSpPr/>
      </dsp:nvSpPr>
      <dsp:spPr>
        <a:xfrm>
          <a:off x="6784166" y="707918"/>
          <a:ext cx="3570548" cy="1428219"/>
        </a:xfrm>
        <a:prstGeom prst="chevr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a:t>Phase 3: Execution and Evaluation</a:t>
          </a:r>
        </a:p>
        <a:p>
          <a:pPr marL="0" lvl="0" indent="0" algn="ctr" defTabSz="800100">
            <a:lnSpc>
              <a:spcPct val="90000"/>
            </a:lnSpc>
            <a:spcBef>
              <a:spcPct val="0"/>
            </a:spcBef>
            <a:spcAft>
              <a:spcPct val="35000"/>
            </a:spcAft>
            <a:buNone/>
          </a:pPr>
          <a:r>
            <a:rPr lang="en-US" sz="1800" kern="1200"/>
            <a:t> Checkpoints, Milestones, what is working and what needs to change, if necessary, Post Launch Evaluation </a:t>
          </a:r>
        </a:p>
      </dsp:txBody>
      <dsp:txXfrm>
        <a:off x="7498276" y="707918"/>
        <a:ext cx="2142329" cy="14282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19AE2-8FA9-0145-9D9B-DC6E2D0E3DF8}">
      <dsp:nvSpPr>
        <dsp:cNvPr id="0" name=""/>
        <dsp:cNvSpPr/>
      </dsp:nvSpPr>
      <dsp:spPr>
        <a:xfrm>
          <a:off x="1773" y="323994"/>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Local Media- Radio (Power 98 FM, HITS 96.1), Deploy :30 second messages about the event, extend to surrounding areas</a:t>
          </a:r>
        </a:p>
      </dsp:txBody>
      <dsp:txXfrm>
        <a:off x="1773" y="323994"/>
        <a:ext cx="1406925" cy="844155"/>
      </dsp:txXfrm>
    </dsp:sp>
    <dsp:sp modelId="{6A1E56D8-DBAB-BA45-B54C-E158B9B794E3}">
      <dsp:nvSpPr>
        <dsp:cNvPr id="0" name=""/>
        <dsp:cNvSpPr/>
      </dsp:nvSpPr>
      <dsp:spPr>
        <a:xfrm>
          <a:off x="1549391" y="323994"/>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Psychographic Networks to target males 18-35</a:t>
          </a:r>
        </a:p>
      </dsp:txBody>
      <dsp:txXfrm>
        <a:off x="1549391" y="323994"/>
        <a:ext cx="1406925" cy="844155"/>
      </dsp:txXfrm>
    </dsp:sp>
    <dsp:sp modelId="{8F4B1D1F-04A0-0E4A-BDA4-83C111205969}">
      <dsp:nvSpPr>
        <dsp:cNvPr id="0" name=""/>
        <dsp:cNvSpPr/>
      </dsp:nvSpPr>
      <dsp:spPr>
        <a:xfrm>
          <a:off x="3097010" y="323994"/>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News, Print, Community Partnership &amp; Vendors </a:t>
          </a:r>
        </a:p>
      </dsp:txBody>
      <dsp:txXfrm>
        <a:off x="3097010" y="323994"/>
        <a:ext cx="1406925" cy="844155"/>
      </dsp:txXfrm>
    </dsp:sp>
    <dsp:sp modelId="{647F1E4E-FA81-D940-870B-2C196A946E91}">
      <dsp:nvSpPr>
        <dsp:cNvPr id="0" name=""/>
        <dsp:cNvSpPr/>
      </dsp:nvSpPr>
      <dsp:spPr>
        <a:xfrm>
          <a:off x="4644628" y="323994"/>
          <a:ext cx="1406925" cy="844155"/>
        </a:xfrm>
        <a:prstGeom prst="rect">
          <a:avLst/>
        </a:prstGeom>
        <a:solidFill>
          <a:srgbClr val="E7258C"/>
        </a:solidFill>
        <a:ln w="12700" cap="flat" cmpd="sng" algn="ctr">
          <a:solidFill>
            <a:srgbClr val="E7258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Word of Mouth – On the ground demos, event pop ups</a:t>
          </a:r>
        </a:p>
      </dsp:txBody>
      <dsp:txXfrm>
        <a:off x="4644628" y="323994"/>
        <a:ext cx="1406925" cy="844155"/>
      </dsp:txXfrm>
    </dsp:sp>
    <dsp:sp modelId="{9EAA1C49-7C5E-EF4A-887B-4035050835C6}">
      <dsp:nvSpPr>
        <dsp:cNvPr id="0" name=""/>
        <dsp:cNvSpPr/>
      </dsp:nvSpPr>
      <dsp:spPr>
        <a:xfrm>
          <a:off x="1773" y="1308842"/>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Email Marketing-Existing Membership, Future Leads </a:t>
          </a:r>
        </a:p>
      </dsp:txBody>
      <dsp:txXfrm>
        <a:off x="1773" y="1308842"/>
        <a:ext cx="1406925" cy="844155"/>
      </dsp:txXfrm>
    </dsp:sp>
    <dsp:sp modelId="{5DCE5BC7-68BF-FF40-A0C5-B1E4A2BF8610}">
      <dsp:nvSpPr>
        <dsp:cNvPr id="0" name=""/>
        <dsp:cNvSpPr/>
      </dsp:nvSpPr>
      <dsp:spPr>
        <a:xfrm>
          <a:off x="1549391" y="1308842"/>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Social Media Marketing -Instagram, Facebook, Twitch, Twitter, Blogs </a:t>
          </a:r>
        </a:p>
      </dsp:txBody>
      <dsp:txXfrm>
        <a:off x="1549391" y="1308842"/>
        <a:ext cx="1406925" cy="844155"/>
      </dsp:txXfrm>
    </dsp:sp>
    <dsp:sp modelId="{DA08ECF4-57FB-5E4A-AC23-580C62FF92EF}">
      <dsp:nvSpPr>
        <dsp:cNvPr id="0" name=""/>
        <dsp:cNvSpPr/>
      </dsp:nvSpPr>
      <dsp:spPr>
        <a:xfrm>
          <a:off x="3097010" y="1308842"/>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kern="1200" dirty="0"/>
            <a:t>Influencer Marketing – Tabitha Brown, Karl Henry, Scotty Scott, Kevin Curry</a:t>
          </a:r>
        </a:p>
        <a:p>
          <a:pPr marL="57150" lvl="1" indent="-57150" algn="l" defTabSz="400050">
            <a:lnSpc>
              <a:spcPct val="90000"/>
            </a:lnSpc>
            <a:spcBef>
              <a:spcPct val="0"/>
            </a:spcBef>
            <a:spcAft>
              <a:spcPct val="15000"/>
            </a:spcAft>
            <a:buChar char="•"/>
          </a:pPr>
          <a:r>
            <a:rPr lang="en-US" sz="900" kern="1200"/>
            <a:t>@wheretoeatCharlotte @CharLitfoodie @Charlottefoodlover</a:t>
          </a:r>
        </a:p>
      </dsp:txBody>
      <dsp:txXfrm>
        <a:off x="3097010" y="1308842"/>
        <a:ext cx="1406925" cy="844155"/>
      </dsp:txXfrm>
    </dsp:sp>
    <dsp:sp modelId="{B57D66FC-8C7D-3D46-A15D-BFB02F05E68E}">
      <dsp:nvSpPr>
        <dsp:cNvPr id="0" name=""/>
        <dsp:cNvSpPr/>
      </dsp:nvSpPr>
      <dsp:spPr>
        <a:xfrm>
          <a:off x="4644628" y="1308842"/>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Affiliate and Referral Marketing – Amazon, Instacart </a:t>
          </a:r>
        </a:p>
      </dsp:txBody>
      <dsp:txXfrm>
        <a:off x="4644628" y="1308842"/>
        <a:ext cx="1406925" cy="844155"/>
      </dsp:txXfrm>
    </dsp:sp>
    <dsp:sp modelId="{042CC544-476A-7E47-9ABB-B526D5380566}">
      <dsp:nvSpPr>
        <dsp:cNvPr id="0" name=""/>
        <dsp:cNvSpPr/>
      </dsp:nvSpPr>
      <dsp:spPr>
        <a:xfrm>
          <a:off x="1773" y="2293690"/>
          <a:ext cx="1406925" cy="844155"/>
        </a:xfrm>
        <a:prstGeom prst="rect">
          <a:avLst/>
        </a:prstGeom>
        <a:solidFill>
          <a:srgbClr val="E7258C"/>
        </a:solidFill>
        <a:ln w="12700" cap="flat" cmpd="sng" algn="ctr">
          <a:solidFill>
            <a:srgbClr val="E7258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Video Marketing – YouTube, Twitch, Instagram Reels, TikTok Posts</a:t>
          </a:r>
        </a:p>
      </dsp:txBody>
      <dsp:txXfrm>
        <a:off x="1773" y="2293690"/>
        <a:ext cx="1406925" cy="844155"/>
      </dsp:txXfrm>
    </dsp:sp>
    <dsp:sp modelId="{671BDB52-99AF-C04E-A7CB-C2E0EEFF5AD6}">
      <dsp:nvSpPr>
        <dsp:cNvPr id="0" name=""/>
        <dsp:cNvSpPr/>
      </dsp:nvSpPr>
      <dsp:spPr>
        <a:xfrm>
          <a:off x="1549391" y="2293690"/>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Online Ads – Facebook Targeted Ads, Targeted Display Banners Ads, Twitch</a:t>
          </a:r>
        </a:p>
      </dsp:txBody>
      <dsp:txXfrm>
        <a:off x="1549391" y="2293690"/>
        <a:ext cx="1406925" cy="844155"/>
      </dsp:txXfrm>
    </dsp:sp>
    <dsp:sp modelId="{3194573D-07DF-A448-A7D5-5BA1D9189401}">
      <dsp:nvSpPr>
        <dsp:cNvPr id="0" name=""/>
        <dsp:cNvSpPr/>
      </dsp:nvSpPr>
      <dsp:spPr>
        <a:xfrm>
          <a:off x="3097010" y="2293690"/>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Event Marketing -Airbnb Experiences, Eventbrite</a:t>
          </a:r>
        </a:p>
      </dsp:txBody>
      <dsp:txXfrm>
        <a:off x="3097010" y="2293690"/>
        <a:ext cx="1406925" cy="844155"/>
      </dsp:txXfrm>
    </dsp:sp>
    <dsp:sp modelId="{B3997DF4-0E68-9346-9B14-14197A5F61B5}">
      <dsp:nvSpPr>
        <dsp:cNvPr id="0" name=""/>
        <dsp:cNvSpPr/>
      </dsp:nvSpPr>
      <dsp:spPr>
        <a:xfrm>
          <a:off x="0" y="3586109"/>
          <a:ext cx="1406925" cy="844155"/>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Local Marketing Proposal: More than awareness, we want engagement </a:t>
          </a:r>
          <a:endParaRPr lang="en-US" sz="1100" kern="1200" dirty="0"/>
        </a:p>
      </dsp:txBody>
      <dsp:txXfrm>
        <a:off x="0" y="3586109"/>
        <a:ext cx="1406925" cy="844155"/>
      </dsp:txXfrm>
    </dsp:sp>
    <dsp:sp modelId="{DBBC6896-E40B-1749-849B-F47EA0CC8387}">
      <dsp:nvSpPr>
        <dsp:cNvPr id="0" name=""/>
        <dsp:cNvSpPr/>
      </dsp:nvSpPr>
      <dsp:spPr>
        <a:xfrm>
          <a:off x="4618375" y="4279723"/>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Email Campaigns and Marketing </a:t>
          </a:r>
        </a:p>
      </dsp:txBody>
      <dsp:txXfrm>
        <a:off x="4618375" y="4279723"/>
        <a:ext cx="1406925" cy="844155"/>
      </dsp:txXfrm>
    </dsp:sp>
    <dsp:sp modelId="{56235E89-2C04-5A41-9035-3D340A3F1307}">
      <dsp:nvSpPr>
        <dsp:cNvPr id="0" name=""/>
        <dsp:cNvSpPr/>
      </dsp:nvSpPr>
      <dsp:spPr>
        <a:xfrm>
          <a:off x="1549391" y="3278538"/>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Direct Mail, City of Charlotte, and surrounding areas </a:t>
          </a:r>
        </a:p>
      </dsp:txBody>
      <dsp:txXfrm>
        <a:off x="1549391" y="3278538"/>
        <a:ext cx="1406925" cy="844155"/>
      </dsp:txXfrm>
    </dsp:sp>
    <dsp:sp modelId="{562AD34E-CB98-514A-A339-9DBE5354B396}">
      <dsp:nvSpPr>
        <dsp:cNvPr id="0" name=""/>
        <dsp:cNvSpPr/>
      </dsp:nvSpPr>
      <dsp:spPr>
        <a:xfrm>
          <a:off x="3097010" y="3278538"/>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Print Advertisement - </a:t>
          </a:r>
          <a:r>
            <a:rPr lang="en-US" sz="1100" i="1" kern="1200"/>
            <a:t>Charlotte Observer </a:t>
          </a:r>
          <a:r>
            <a:rPr lang="en-US" sz="1100" kern="1200"/>
            <a:t>and </a:t>
          </a:r>
          <a:r>
            <a:rPr lang="en-US" sz="1100" i="1" kern="1200"/>
            <a:t>Charlotte Magazine</a:t>
          </a:r>
          <a:r>
            <a:rPr lang="en-US" sz="1100" kern="1200"/>
            <a:t> </a:t>
          </a:r>
        </a:p>
      </dsp:txBody>
      <dsp:txXfrm>
        <a:off x="3097010" y="3278538"/>
        <a:ext cx="1406925" cy="844155"/>
      </dsp:txXfrm>
    </dsp:sp>
    <dsp:sp modelId="{A3462728-B044-C348-B918-CB2162DBB4BA}">
      <dsp:nvSpPr>
        <dsp:cNvPr id="0" name=""/>
        <dsp:cNvSpPr/>
      </dsp:nvSpPr>
      <dsp:spPr>
        <a:xfrm>
          <a:off x="4644628" y="3278538"/>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Local Sponsors and Vendors, Business Partners </a:t>
          </a:r>
        </a:p>
      </dsp:txBody>
      <dsp:txXfrm>
        <a:off x="4644628" y="3278538"/>
        <a:ext cx="1406925" cy="844155"/>
      </dsp:txXfrm>
    </dsp:sp>
    <dsp:sp modelId="{E40CF049-12A3-9540-97A7-CF993E74005A}">
      <dsp:nvSpPr>
        <dsp:cNvPr id="0" name=""/>
        <dsp:cNvSpPr/>
      </dsp:nvSpPr>
      <dsp:spPr>
        <a:xfrm>
          <a:off x="1549391" y="4263386"/>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Demos and Small Events leading up to April 15, 2024</a:t>
          </a:r>
        </a:p>
      </dsp:txBody>
      <dsp:txXfrm>
        <a:off x="1549391" y="4263386"/>
        <a:ext cx="1406925" cy="844155"/>
      </dsp:txXfrm>
    </dsp:sp>
    <dsp:sp modelId="{FE72D719-D810-7343-80E5-0AB768D1AF7A}">
      <dsp:nvSpPr>
        <dsp:cNvPr id="0" name=""/>
        <dsp:cNvSpPr/>
      </dsp:nvSpPr>
      <dsp:spPr>
        <a:xfrm>
          <a:off x="3097010" y="4263386"/>
          <a:ext cx="1406925" cy="844155"/>
        </a:xfrm>
        <a:prstGeom prst="rect">
          <a:avLst/>
        </a:prstGeom>
        <a:solidFill>
          <a:srgbClr val="E725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Cross Promotion at Similar Events</a:t>
          </a:r>
        </a:p>
      </dsp:txBody>
      <dsp:txXfrm>
        <a:off x="3097010" y="4263386"/>
        <a:ext cx="1406925" cy="8441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253AC1-C154-A844-A5C7-2F07F251D58F}">
      <dsp:nvSpPr>
        <dsp:cNvPr id="0" name=""/>
        <dsp:cNvSpPr/>
      </dsp:nvSpPr>
      <dsp:spPr>
        <a:xfrm>
          <a:off x="3953" y="171164"/>
          <a:ext cx="2377306" cy="633600"/>
        </a:xfrm>
        <a:prstGeom prst="rect">
          <a:avLst/>
        </a:prstGeom>
        <a:solidFill>
          <a:schemeClr val="tx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Live Engagement</a:t>
          </a:r>
        </a:p>
      </dsp:txBody>
      <dsp:txXfrm>
        <a:off x="3953" y="171164"/>
        <a:ext cx="2377306" cy="633600"/>
      </dsp:txXfrm>
    </dsp:sp>
    <dsp:sp modelId="{0DF658B4-2820-1E48-B262-D626254EDAD0}">
      <dsp:nvSpPr>
        <dsp:cNvPr id="0" name=""/>
        <dsp:cNvSpPr/>
      </dsp:nvSpPr>
      <dsp:spPr>
        <a:xfrm>
          <a:off x="3953" y="804764"/>
          <a:ext cx="2377306" cy="327698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Align with Talent</a:t>
          </a:r>
        </a:p>
        <a:p>
          <a:pPr marL="228600" lvl="1" indent="-228600" algn="l" defTabSz="977900">
            <a:lnSpc>
              <a:spcPct val="90000"/>
            </a:lnSpc>
            <a:spcBef>
              <a:spcPct val="0"/>
            </a:spcBef>
            <a:spcAft>
              <a:spcPct val="15000"/>
            </a:spcAft>
            <a:buChar char="•"/>
          </a:pPr>
          <a:r>
            <a:rPr lang="en-US" sz="2200" kern="1200" dirty="0"/>
            <a:t>(Instagram, TikTok, YouTube Live, Twitch </a:t>
          </a:r>
        </a:p>
        <a:p>
          <a:pPr marL="228600" lvl="1" indent="-228600" algn="l" defTabSz="977900">
            <a:lnSpc>
              <a:spcPct val="90000"/>
            </a:lnSpc>
            <a:spcBef>
              <a:spcPct val="0"/>
            </a:spcBef>
            <a:spcAft>
              <a:spcPct val="15000"/>
            </a:spcAft>
            <a:buChar char="•"/>
          </a:pPr>
          <a:r>
            <a:rPr lang="en-US" sz="2200" kern="1200" dirty="0"/>
            <a:t>Pop Ups &amp; On the Ground Events </a:t>
          </a:r>
        </a:p>
      </dsp:txBody>
      <dsp:txXfrm>
        <a:off x="3953" y="804764"/>
        <a:ext cx="2377306" cy="3276983"/>
      </dsp:txXfrm>
    </dsp:sp>
    <dsp:sp modelId="{BDAD6680-D706-6949-8987-18D1CC07CB60}">
      <dsp:nvSpPr>
        <dsp:cNvPr id="0" name=""/>
        <dsp:cNvSpPr/>
      </dsp:nvSpPr>
      <dsp:spPr>
        <a:xfrm>
          <a:off x="2714082" y="171164"/>
          <a:ext cx="2377306" cy="633600"/>
        </a:xfrm>
        <a:prstGeom prst="rect">
          <a:avLst/>
        </a:prstGeom>
        <a:solidFill>
          <a:schemeClr val="tx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Ads</a:t>
          </a:r>
        </a:p>
      </dsp:txBody>
      <dsp:txXfrm>
        <a:off x="2714082" y="171164"/>
        <a:ext cx="2377306" cy="633600"/>
      </dsp:txXfrm>
    </dsp:sp>
    <dsp:sp modelId="{32E3D450-474B-8C43-A57F-0AE6B919C7AA}">
      <dsp:nvSpPr>
        <dsp:cNvPr id="0" name=""/>
        <dsp:cNvSpPr/>
      </dsp:nvSpPr>
      <dsp:spPr>
        <a:xfrm>
          <a:off x="2714082" y="804764"/>
          <a:ext cx="2377306" cy="327698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Local NC Market. &amp; Surrounding Areas</a:t>
          </a:r>
        </a:p>
        <a:p>
          <a:pPr marL="228600" lvl="1" indent="-228600" algn="l" defTabSz="977900">
            <a:lnSpc>
              <a:spcPct val="90000"/>
            </a:lnSpc>
            <a:spcBef>
              <a:spcPct val="0"/>
            </a:spcBef>
            <a:spcAft>
              <a:spcPct val="15000"/>
            </a:spcAft>
            <a:buChar char="•"/>
          </a:pPr>
          <a:r>
            <a:rPr lang="en-US" sz="2200" kern="1200" dirty="0"/>
            <a:t>Facebook, Instagram, Twitch, TikTok</a:t>
          </a:r>
        </a:p>
        <a:p>
          <a:pPr marL="228600" lvl="1" indent="-228600" algn="l" defTabSz="977900">
            <a:lnSpc>
              <a:spcPct val="90000"/>
            </a:lnSpc>
            <a:spcBef>
              <a:spcPct val="0"/>
            </a:spcBef>
            <a:spcAft>
              <a:spcPct val="15000"/>
            </a:spcAft>
            <a:buChar char="•"/>
          </a:pPr>
          <a:r>
            <a:rPr lang="en-US" sz="2200" kern="1200" dirty="0"/>
            <a:t>Streaming Messaging, Podcast, Radio (:30 sec messaging)</a:t>
          </a:r>
        </a:p>
        <a:p>
          <a:pPr marL="228600" lvl="1" indent="-228600" algn="l" defTabSz="977900">
            <a:lnSpc>
              <a:spcPct val="90000"/>
            </a:lnSpc>
            <a:spcBef>
              <a:spcPct val="0"/>
            </a:spcBef>
            <a:spcAft>
              <a:spcPct val="15000"/>
            </a:spcAft>
            <a:buChar char="•"/>
          </a:pPr>
          <a:endParaRPr lang="en-US" sz="2200" kern="1200" dirty="0"/>
        </a:p>
      </dsp:txBody>
      <dsp:txXfrm>
        <a:off x="2714082" y="804764"/>
        <a:ext cx="2377306" cy="3276983"/>
      </dsp:txXfrm>
    </dsp:sp>
    <dsp:sp modelId="{07299DAE-0F49-F94F-9E25-6FA711CA0F7F}">
      <dsp:nvSpPr>
        <dsp:cNvPr id="0" name=""/>
        <dsp:cNvSpPr/>
      </dsp:nvSpPr>
      <dsp:spPr>
        <a:xfrm>
          <a:off x="5424211" y="171164"/>
          <a:ext cx="2377306" cy="633600"/>
        </a:xfrm>
        <a:prstGeom prst="rect">
          <a:avLst/>
        </a:prstGeom>
        <a:solidFill>
          <a:schemeClr val="tx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Posted (Recurring) Content</a:t>
          </a:r>
        </a:p>
      </dsp:txBody>
      <dsp:txXfrm>
        <a:off x="5424211" y="171164"/>
        <a:ext cx="2377306" cy="633600"/>
      </dsp:txXfrm>
    </dsp:sp>
    <dsp:sp modelId="{431ABE30-FDFB-E849-AA7A-A5F159B9249C}">
      <dsp:nvSpPr>
        <dsp:cNvPr id="0" name=""/>
        <dsp:cNvSpPr/>
      </dsp:nvSpPr>
      <dsp:spPr>
        <a:xfrm>
          <a:off x="5424211" y="804764"/>
          <a:ext cx="2377306" cy="327698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Blogs</a:t>
          </a:r>
        </a:p>
        <a:p>
          <a:pPr marL="228600" lvl="1" indent="-228600" algn="l" defTabSz="977900">
            <a:lnSpc>
              <a:spcPct val="90000"/>
            </a:lnSpc>
            <a:spcBef>
              <a:spcPct val="0"/>
            </a:spcBef>
            <a:spcAft>
              <a:spcPct val="15000"/>
            </a:spcAft>
            <a:buChar char="•"/>
          </a:pPr>
          <a:r>
            <a:rPr lang="en-US" sz="2200" kern="1200" dirty="0"/>
            <a:t>SIS Website</a:t>
          </a:r>
        </a:p>
        <a:p>
          <a:pPr marL="228600" lvl="1" indent="-228600" algn="l" defTabSz="977900">
            <a:lnSpc>
              <a:spcPct val="90000"/>
            </a:lnSpc>
            <a:spcBef>
              <a:spcPct val="0"/>
            </a:spcBef>
            <a:spcAft>
              <a:spcPct val="15000"/>
            </a:spcAft>
            <a:buChar char="•"/>
          </a:pPr>
          <a:r>
            <a:rPr lang="en-US" sz="2200" kern="1200" dirty="0"/>
            <a:t>SIS Newsletters to Members</a:t>
          </a:r>
        </a:p>
        <a:p>
          <a:pPr marL="228600" lvl="1" indent="-228600" algn="l" defTabSz="977900">
            <a:lnSpc>
              <a:spcPct val="90000"/>
            </a:lnSpc>
            <a:spcBef>
              <a:spcPct val="0"/>
            </a:spcBef>
            <a:spcAft>
              <a:spcPct val="15000"/>
            </a:spcAft>
            <a:buChar char="•"/>
          </a:pPr>
          <a:r>
            <a:rPr lang="en-US" sz="2200" kern="1200" dirty="0"/>
            <a:t>Facebook</a:t>
          </a:r>
        </a:p>
        <a:p>
          <a:pPr marL="228600" lvl="1" indent="-228600" algn="l" defTabSz="977900">
            <a:lnSpc>
              <a:spcPct val="90000"/>
            </a:lnSpc>
            <a:spcBef>
              <a:spcPct val="0"/>
            </a:spcBef>
            <a:spcAft>
              <a:spcPct val="15000"/>
            </a:spcAft>
            <a:buChar char="•"/>
          </a:pPr>
          <a:r>
            <a:rPr lang="en-US" sz="2200" kern="1200" dirty="0"/>
            <a:t> Instagram</a:t>
          </a:r>
        </a:p>
        <a:p>
          <a:pPr marL="228600" lvl="1" indent="-228600" algn="l" defTabSz="977900">
            <a:lnSpc>
              <a:spcPct val="90000"/>
            </a:lnSpc>
            <a:spcBef>
              <a:spcPct val="0"/>
            </a:spcBef>
            <a:spcAft>
              <a:spcPct val="15000"/>
            </a:spcAft>
            <a:buChar char="•"/>
          </a:pPr>
          <a:endParaRPr lang="en-US" sz="2200" kern="1200" dirty="0"/>
        </a:p>
      </dsp:txBody>
      <dsp:txXfrm>
        <a:off x="5424211" y="804764"/>
        <a:ext cx="2377306" cy="3276983"/>
      </dsp:txXfrm>
    </dsp:sp>
    <dsp:sp modelId="{85BED30F-B56D-EF4B-BB06-17BE5470914D}">
      <dsp:nvSpPr>
        <dsp:cNvPr id="0" name=""/>
        <dsp:cNvSpPr/>
      </dsp:nvSpPr>
      <dsp:spPr>
        <a:xfrm>
          <a:off x="8134340" y="171164"/>
          <a:ext cx="2377306" cy="633600"/>
        </a:xfrm>
        <a:prstGeom prst="rect">
          <a:avLst/>
        </a:prstGeom>
        <a:solidFill>
          <a:schemeClr val="tx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Local</a:t>
          </a:r>
        </a:p>
      </dsp:txBody>
      <dsp:txXfrm>
        <a:off x="8134340" y="171164"/>
        <a:ext cx="2377306" cy="633600"/>
      </dsp:txXfrm>
    </dsp:sp>
    <dsp:sp modelId="{C6E74318-8F8C-0948-AB34-38B5AF152E5C}">
      <dsp:nvSpPr>
        <dsp:cNvPr id="0" name=""/>
        <dsp:cNvSpPr/>
      </dsp:nvSpPr>
      <dsp:spPr>
        <a:xfrm>
          <a:off x="8134340" y="804764"/>
          <a:ext cx="2377306" cy="327698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Broadcast Radio &amp; Influencers</a:t>
          </a:r>
        </a:p>
        <a:p>
          <a:pPr marL="228600" lvl="1" indent="-228600" algn="l" defTabSz="977900">
            <a:lnSpc>
              <a:spcPct val="90000"/>
            </a:lnSpc>
            <a:spcBef>
              <a:spcPct val="0"/>
            </a:spcBef>
            <a:spcAft>
              <a:spcPct val="15000"/>
            </a:spcAft>
            <a:buChar char="•"/>
          </a:pPr>
          <a:r>
            <a:rPr lang="en-US" sz="2200" kern="1200" dirty="0"/>
            <a:t>Digital Geo-Targeting</a:t>
          </a:r>
        </a:p>
        <a:p>
          <a:pPr marL="228600" lvl="1" indent="-228600" algn="l" defTabSz="977900">
            <a:lnSpc>
              <a:spcPct val="90000"/>
            </a:lnSpc>
            <a:spcBef>
              <a:spcPct val="0"/>
            </a:spcBef>
            <a:spcAft>
              <a:spcPct val="15000"/>
            </a:spcAft>
            <a:buChar char="•"/>
          </a:pPr>
          <a:r>
            <a:rPr lang="en-US" sz="2200" kern="1200" dirty="0"/>
            <a:t>Psychographic Networks</a:t>
          </a:r>
        </a:p>
        <a:p>
          <a:pPr marL="228600" lvl="1" indent="-228600" algn="l" defTabSz="977900">
            <a:lnSpc>
              <a:spcPct val="90000"/>
            </a:lnSpc>
            <a:spcBef>
              <a:spcPct val="0"/>
            </a:spcBef>
            <a:spcAft>
              <a:spcPct val="15000"/>
            </a:spcAft>
            <a:buChar char="•"/>
          </a:pPr>
          <a:r>
            <a:rPr lang="en-US" sz="2200" kern="1200" dirty="0"/>
            <a:t>NC Local Newspaper &amp;Magazines</a:t>
          </a:r>
        </a:p>
        <a:p>
          <a:pPr marL="228600" lvl="1" indent="-228600" algn="l" defTabSz="977900">
            <a:lnSpc>
              <a:spcPct val="90000"/>
            </a:lnSpc>
            <a:spcBef>
              <a:spcPct val="0"/>
            </a:spcBef>
            <a:spcAft>
              <a:spcPct val="15000"/>
            </a:spcAft>
            <a:buChar char="•"/>
          </a:pPr>
          <a:r>
            <a:rPr lang="en-US" sz="2200" kern="1200" dirty="0"/>
            <a:t>NC Local Restaurants</a:t>
          </a:r>
        </a:p>
        <a:p>
          <a:pPr marL="228600" lvl="1" indent="-228600" algn="l" defTabSz="977900">
            <a:lnSpc>
              <a:spcPct val="90000"/>
            </a:lnSpc>
            <a:spcBef>
              <a:spcPct val="0"/>
            </a:spcBef>
            <a:spcAft>
              <a:spcPct val="15000"/>
            </a:spcAft>
            <a:buChar char="•"/>
          </a:pPr>
          <a:r>
            <a:rPr lang="en-US" sz="2200" kern="1200" dirty="0"/>
            <a:t>Yelp, Google, TripAdvisor, Airbnb Experiences, Groupon</a:t>
          </a:r>
        </a:p>
      </dsp:txBody>
      <dsp:txXfrm>
        <a:off x="8134340" y="804764"/>
        <a:ext cx="2377306" cy="32769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5D346-3A69-E648-9D09-4B393EEDBA14}">
      <dsp:nvSpPr>
        <dsp:cNvPr id="0" name=""/>
        <dsp:cNvSpPr/>
      </dsp:nvSpPr>
      <dsp:spPr>
        <a:xfrm>
          <a:off x="0" y="137377"/>
          <a:ext cx="5715000" cy="8158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3547" tIns="145796" rIns="443547"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Streaming Ticket $75pp</a:t>
          </a:r>
        </a:p>
        <a:p>
          <a:pPr marL="171450" lvl="1" indent="-171450" algn="l" defTabSz="800100">
            <a:lnSpc>
              <a:spcPct val="90000"/>
            </a:lnSpc>
            <a:spcBef>
              <a:spcPct val="0"/>
            </a:spcBef>
            <a:spcAft>
              <a:spcPct val="15000"/>
            </a:spcAft>
            <a:buChar char="•"/>
          </a:pPr>
          <a:r>
            <a:rPr lang="en-US" sz="1800" kern="1200"/>
            <a:t>Streaming Tech &amp; Crew $15-20K</a:t>
          </a:r>
        </a:p>
      </dsp:txBody>
      <dsp:txXfrm>
        <a:off x="0" y="137377"/>
        <a:ext cx="5715000" cy="815850"/>
      </dsp:txXfrm>
    </dsp:sp>
    <dsp:sp modelId="{1E99DC93-447D-224E-92EC-8902AB9BCED7}">
      <dsp:nvSpPr>
        <dsp:cNvPr id="0" name=""/>
        <dsp:cNvSpPr/>
      </dsp:nvSpPr>
      <dsp:spPr>
        <a:xfrm>
          <a:off x="285750" y="34057"/>
          <a:ext cx="4000500" cy="206639"/>
        </a:xfrm>
        <a:prstGeom prst="roundRect">
          <a:avLst/>
        </a:prstGeom>
        <a:solidFill>
          <a:srgbClr val="E7258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800100">
            <a:lnSpc>
              <a:spcPct val="90000"/>
            </a:lnSpc>
            <a:spcBef>
              <a:spcPct val="0"/>
            </a:spcBef>
            <a:spcAft>
              <a:spcPct val="35000"/>
            </a:spcAft>
            <a:buNone/>
          </a:pPr>
          <a:r>
            <a:rPr lang="en-US" sz="1800" kern="1200"/>
            <a:t>Virtual</a:t>
          </a:r>
        </a:p>
      </dsp:txBody>
      <dsp:txXfrm>
        <a:off x="295837" y="44144"/>
        <a:ext cx="3980326" cy="186465"/>
      </dsp:txXfrm>
    </dsp:sp>
    <dsp:sp modelId="{D786443A-4932-2547-8D8E-E83E09F10F3F}">
      <dsp:nvSpPr>
        <dsp:cNvPr id="0" name=""/>
        <dsp:cNvSpPr/>
      </dsp:nvSpPr>
      <dsp:spPr>
        <a:xfrm>
          <a:off x="0" y="1094347"/>
          <a:ext cx="5715000" cy="8158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3547" tIns="145796" rIns="443547"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In Person Ticket $150pp</a:t>
          </a:r>
        </a:p>
        <a:p>
          <a:pPr marL="171450" lvl="1" indent="-171450" algn="l" defTabSz="800100">
            <a:lnSpc>
              <a:spcPct val="90000"/>
            </a:lnSpc>
            <a:spcBef>
              <a:spcPct val="0"/>
            </a:spcBef>
            <a:spcAft>
              <a:spcPct val="15000"/>
            </a:spcAft>
            <a:buChar char="•"/>
          </a:pPr>
          <a:r>
            <a:rPr lang="en-US" sz="1800" kern="1200"/>
            <a:t>Venue :TBD </a:t>
          </a:r>
        </a:p>
      </dsp:txBody>
      <dsp:txXfrm>
        <a:off x="0" y="1094347"/>
        <a:ext cx="5715000" cy="815850"/>
      </dsp:txXfrm>
    </dsp:sp>
    <dsp:sp modelId="{309D4D19-F127-6746-95AE-BEF03327B06F}">
      <dsp:nvSpPr>
        <dsp:cNvPr id="0" name=""/>
        <dsp:cNvSpPr/>
      </dsp:nvSpPr>
      <dsp:spPr>
        <a:xfrm>
          <a:off x="285750" y="991027"/>
          <a:ext cx="4000500" cy="206639"/>
        </a:xfrm>
        <a:prstGeom prst="roundRect">
          <a:avLst/>
        </a:prstGeom>
        <a:solidFill>
          <a:srgbClr val="E7258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800100">
            <a:lnSpc>
              <a:spcPct val="90000"/>
            </a:lnSpc>
            <a:spcBef>
              <a:spcPct val="0"/>
            </a:spcBef>
            <a:spcAft>
              <a:spcPct val="35000"/>
            </a:spcAft>
            <a:buNone/>
          </a:pPr>
          <a:r>
            <a:rPr lang="en-US" sz="1800" kern="1200"/>
            <a:t>In-Person</a:t>
          </a:r>
        </a:p>
      </dsp:txBody>
      <dsp:txXfrm>
        <a:off x="295837" y="1001114"/>
        <a:ext cx="3980326" cy="186465"/>
      </dsp:txXfrm>
    </dsp:sp>
    <dsp:sp modelId="{99BA303D-5F87-F745-B498-38F6DB384C55}">
      <dsp:nvSpPr>
        <dsp:cNvPr id="0" name=""/>
        <dsp:cNvSpPr/>
      </dsp:nvSpPr>
      <dsp:spPr>
        <a:xfrm>
          <a:off x="0" y="2051317"/>
          <a:ext cx="5715000" cy="110249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3547" tIns="145796" rIns="443547"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Local Businesses</a:t>
          </a:r>
        </a:p>
        <a:p>
          <a:pPr marL="171450" lvl="1" indent="-171450" algn="l" defTabSz="800100">
            <a:lnSpc>
              <a:spcPct val="90000"/>
            </a:lnSpc>
            <a:spcBef>
              <a:spcPct val="0"/>
            </a:spcBef>
            <a:spcAft>
              <a:spcPct val="15000"/>
            </a:spcAft>
            <a:buChar char="•"/>
          </a:pPr>
          <a:endParaRPr lang="en-US" sz="1800" kern="1200"/>
        </a:p>
        <a:p>
          <a:pPr marL="171450" lvl="1" indent="-171450" algn="l" defTabSz="800100">
            <a:lnSpc>
              <a:spcPct val="90000"/>
            </a:lnSpc>
            <a:spcBef>
              <a:spcPct val="0"/>
            </a:spcBef>
            <a:spcAft>
              <a:spcPct val="15000"/>
            </a:spcAft>
            <a:buChar char="•"/>
          </a:pPr>
          <a:r>
            <a:rPr lang="en-US" sz="1800" kern="1200"/>
            <a:t>Instacart, Amazon, Yelp, Google, TripAdvisor, Airbnb</a:t>
          </a:r>
        </a:p>
      </dsp:txBody>
      <dsp:txXfrm>
        <a:off x="0" y="2051317"/>
        <a:ext cx="5715000" cy="1102499"/>
      </dsp:txXfrm>
    </dsp:sp>
    <dsp:sp modelId="{A34697D8-A733-2C47-80B9-63BC55B1236E}">
      <dsp:nvSpPr>
        <dsp:cNvPr id="0" name=""/>
        <dsp:cNvSpPr/>
      </dsp:nvSpPr>
      <dsp:spPr>
        <a:xfrm>
          <a:off x="285750" y="1947997"/>
          <a:ext cx="4000500" cy="206639"/>
        </a:xfrm>
        <a:prstGeom prst="roundRect">
          <a:avLst/>
        </a:prstGeom>
        <a:solidFill>
          <a:srgbClr val="E7258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800100">
            <a:lnSpc>
              <a:spcPct val="90000"/>
            </a:lnSpc>
            <a:spcBef>
              <a:spcPct val="0"/>
            </a:spcBef>
            <a:spcAft>
              <a:spcPct val="35000"/>
            </a:spcAft>
            <a:buNone/>
          </a:pPr>
          <a:r>
            <a:rPr lang="en-US" sz="1800" kern="1200"/>
            <a:t>Vendors &amp; Sponsors : TBD</a:t>
          </a:r>
        </a:p>
      </dsp:txBody>
      <dsp:txXfrm>
        <a:off x="295837" y="1958084"/>
        <a:ext cx="3980326" cy="186465"/>
      </dsp:txXfrm>
    </dsp:sp>
    <dsp:sp modelId="{B223A2F2-00D6-1D4D-A8D0-8F40ECFD7BEE}">
      <dsp:nvSpPr>
        <dsp:cNvPr id="0" name=""/>
        <dsp:cNvSpPr/>
      </dsp:nvSpPr>
      <dsp:spPr>
        <a:xfrm>
          <a:off x="0" y="3294937"/>
          <a:ext cx="5715000" cy="1675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3547" tIns="145796" rIns="443547"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Radio</a:t>
          </a:r>
        </a:p>
        <a:p>
          <a:pPr marL="171450" lvl="1" indent="-171450" algn="l" defTabSz="800100">
            <a:lnSpc>
              <a:spcPct val="90000"/>
            </a:lnSpc>
            <a:spcBef>
              <a:spcPct val="0"/>
            </a:spcBef>
            <a:spcAft>
              <a:spcPct val="15000"/>
            </a:spcAft>
            <a:buChar char="•"/>
          </a:pPr>
          <a:r>
            <a:rPr lang="en-US" sz="1800" kern="1200"/>
            <a:t>Podcast</a:t>
          </a:r>
        </a:p>
        <a:p>
          <a:pPr marL="171450" lvl="1" indent="-171450" algn="l" defTabSz="800100">
            <a:lnSpc>
              <a:spcPct val="90000"/>
            </a:lnSpc>
            <a:spcBef>
              <a:spcPct val="0"/>
            </a:spcBef>
            <a:spcAft>
              <a:spcPct val="15000"/>
            </a:spcAft>
            <a:buChar char="•"/>
          </a:pPr>
          <a:r>
            <a:rPr lang="en-US" sz="1800" kern="1200"/>
            <a:t>Streaming</a:t>
          </a:r>
        </a:p>
        <a:p>
          <a:pPr marL="171450" lvl="1" indent="-171450" algn="l" defTabSz="800100">
            <a:lnSpc>
              <a:spcPct val="90000"/>
            </a:lnSpc>
            <a:spcBef>
              <a:spcPct val="0"/>
            </a:spcBef>
            <a:spcAft>
              <a:spcPct val="15000"/>
            </a:spcAft>
            <a:buChar char="•"/>
          </a:pPr>
          <a:r>
            <a:rPr lang="en-US" sz="1800" kern="1200"/>
            <a:t>Culinary World - Chefs, Schools, Celebrities, Influencers</a:t>
          </a:r>
        </a:p>
        <a:p>
          <a:pPr marL="171450" lvl="1" indent="-171450" algn="l" defTabSz="800100">
            <a:lnSpc>
              <a:spcPct val="90000"/>
            </a:lnSpc>
            <a:spcBef>
              <a:spcPct val="0"/>
            </a:spcBef>
            <a:spcAft>
              <a:spcPct val="15000"/>
            </a:spcAft>
            <a:buChar char="•"/>
          </a:pPr>
          <a:r>
            <a:rPr lang="en-US" sz="1800" kern="1200"/>
            <a:t>Social Media and Ads</a:t>
          </a:r>
        </a:p>
      </dsp:txBody>
      <dsp:txXfrm>
        <a:off x="0" y="3294937"/>
        <a:ext cx="5715000" cy="1675800"/>
      </dsp:txXfrm>
    </dsp:sp>
    <dsp:sp modelId="{A71E8B68-D2B0-7743-AD37-0AD2D5CDC271}">
      <dsp:nvSpPr>
        <dsp:cNvPr id="0" name=""/>
        <dsp:cNvSpPr/>
      </dsp:nvSpPr>
      <dsp:spPr>
        <a:xfrm>
          <a:off x="285750" y="3191617"/>
          <a:ext cx="4000500" cy="206639"/>
        </a:xfrm>
        <a:prstGeom prst="roundRect">
          <a:avLst/>
        </a:prstGeom>
        <a:solidFill>
          <a:srgbClr val="E7258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800100">
            <a:lnSpc>
              <a:spcPct val="90000"/>
            </a:lnSpc>
            <a:spcBef>
              <a:spcPct val="0"/>
            </a:spcBef>
            <a:spcAft>
              <a:spcPct val="35000"/>
            </a:spcAft>
            <a:buNone/>
          </a:pPr>
          <a:r>
            <a:rPr lang="en-US" sz="1800" kern="1200" dirty="0"/>
            <a:t>Marketing Budget:$15-30K</a:t>
          </a:r>
        </a:p>
      </dsp:txBody>
      <dsp:txXfrm>
        <a:off x="295837" y="3201704"/>
        <a:ext cx="3980326" cy="186465"/>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12/18/23</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728491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12/18/23</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07030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12/18/23</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84116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12/18/23</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01372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12/18/23</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15195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12/18/23</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5367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12/18/23</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241874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12/18/23</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263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12/18/23</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0144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12/18/23</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69498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12/18/23</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32518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12/18/23</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392384502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9" r:id="rId6"/>
    <p:sldLayoutId id="2147483704" r:id="rId7"/>
    <p:sldLayoutId id="2147483705" r:id="rId8"/>
    <p:sldLayoutId id="2147483706" r:id="rId9"/>
    <p:sldLayoutId id="2147483708" r:id="rId10"/>
    <p:sldLayoutId id="2147483707"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A9FF29-20A5-F0ED-FECE-D3F48D95C642}"/>
              </a:ext>
            </a:extLst>
          </p:cNvPr>
          <p:cNvSpPr>
            <a:spLocks noGrp="1"/>
          </p:cNvSpPr>
          <p:nvPr>
            <p:ph type="ctrTitle"/>
          </p:nvPr>
        </p:nvSpPr>
        <p:spPr>
          <a:xfrm>
            <a:off x="4853988" y="320041"/>
            <a:ext cx="6707084" cy="3892668"/>
          </a:xfrm>
        </p:spPr>
        <p:txBody>
          <a:bodyPr>
            <a:normAutofit/>
          </a:bodyPr>
          <a:lstStyle/>
          <a:p>
            <a:r>
              <a:rPr lang="en-US"/>
              <a:t>Next up</a:t>
            </a:r>
          </a:p>
        </p:txBody>
      </p:sp>
      <p:sp>
        <p:nvSpPr>
          <p:cNvPr id="3" name="Subtitle 2">
            <a:extLst>
              <a:ext uri="{FF2B5EF4-FFF2-40B4-BE49-F238E27FC236}">
                <a16:creationId xmlns:a16="http://schemas.microsoft.com/office/drawing/2014/main" id="{29ED0DED-E06D-2465-1FA4-24E61CBC581E}"/>
              </a:ext>
            </a:extLst>
          </p:cNvPr>
          <p:cNvSpPr>
            <a:spLocks noGrp="1"/>
          </p:cNvSpPr>
          <p:nvPr>
            <p:ph type="subTitle" idx="1"/>
          </p:nvPr>
        </p:nvSpPr>
        <p:spPr>
          <a:xfrm>
            <a:off x="4853699" y="4631161"/>
            <a:ext cx="6707366" cy="1569486"/>
          </a:xfrm>
        </p:spPr>
        <p:txBody>
          <a:bodyPr>
            <a:normAutofit fontScale="92500" lnSpcReduction="10000"/>
          </a:bodyPr>
          <a:lstStyle/>
          <a:p>
            <a:r>
              <a:rPr lang="en-US" dirty="0"/>
              <a:t>Cooking Mastery Conference </a:t>
            </a:r>
          </a:p>
          <a:p>
            <a:r>
              <a:rPr lang="en-US" dirty="0"/>
              <a:t>April 15, 2024</a:t>
            </a:r>
          </a:p>
          <a:p>
            <a:r>
              <a:rPr lang="en-US" dirty="0"/>
              <a:t>Charlotte, NC</a:t>
            </a:r>
          </a:p>
        </p:txBody>
      </p:sp>
      <p:sp>
        <p:nvSpPr>
          <p:cNvPr id="23"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3987"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E600A3"/>
          </a:solidFill>
          <a:ln w="38100" cap="rnd">
            <a:solidFill>
              <a:srgbClr val="E600A3"/>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pink logo&#10;&#10;Description automatically generated">
            <a:extLst>
              <a:ext uri="{FF2B5EF4-FFF2-40B4-BE49-F238E27FC236}">
                <a16:creationId xmlns:a16="http://schemas.microsoft.com/office/drawing/2014/main" id="{DA17D39B-0158-BCDF-0B3A-FD2000640655}"/>
              </a:ext>
            </a:extLst>
          </p:cNvPr>
          <p:cNvPicPr>
            <a:picLocks noChangeAspect="1"/>
          </p:cNvPicPr>
          <p:nvPr/>
        </p:nvPicPr>
        <p:blipFill>
          <a:blip r:embed="rId2"/>
          <a:stretch>
            <a:fillRect/>
          </a:stretch>
        </p:blipFill>
        <p:spPr>
          <a:xfrm>
            <a:off x="320040" y="1371600"/>
            <a:ext cx="4087368" cy="4087368"/>
          </a:xfrm>
          <a:prstGeom prst="rect">
            <a:avLst/>
          </a:prstGeom>
        </p:spPr>
      </p:pic>
    </p:spTree>
    <p:extLst>
      <p:ext uri="{BB962C8B-B14F-4D97-AF65-F5344CB8AC3E}">
        <p14:creationId xmlns:p14="http://schemas.microsoft.com/office/powerpoint/2010/main" val="1287258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C28A6-0020-58B0-22EA-63755B6C53A0}"/>
              </a:ext>
            </a:extLst>
          </p:cNvPr>
          <p:cNvSpPr>
            <a:spLocks noGrp="1"/>
          </p:cNvSpPr>
          <p:nvPr>
            <p:ph type="title"/>
          </p:nvPr>
        </p:nvSpPr>
        <p:spPr/>
        <p:txBody>
          <a:bodyPr/>
          <a:lstStyle/>
          <a:p>
            <a:r>
              <a:rPr lang="en-US" dirty="0"/>
              <a:t>Getting the Word Out </a:t>
            </a:r>
          </a:p>
        </p:txBody>
      </p:sp>
      <p:sp>
        <p:nvSpPr>
          <p:cNvPr id="3" name="Content Placeholder 2">
            <a:extLst>
              <a:ext uri="{FF2B5EF4-FFF2-40B4-BE49-F238E27FC236}">
                <a16:creationId xmlns:a16="http://schemas.microsoft.com/office/drawing/2014/main" id="{3E7414A0-D2E0-11F0-E4CE-67CA1AD80ADD}"/>
              </a:ext>
            </a:extLst>
          </p:cNvPr>
          <p:cNvSpPr>
            <a:spLocks noGrp="1"/>
          </p:cNvSpPr>
          <p:nvPr>
            <p:ph idx="1"/>
          </p:nvPr>
        </p:nvSpPr>
        <p:spPr/>
        <p:txBody>
          <a:bodyPr>
            <a:normAutofit/>
          </a:bodyPr>
          <a:lstStyle/>
          <a:p>
            <a:pPr marL="0" indent="0">
              <a:buNone/>
            </a:pPr>
            <a:r>
              <a:rPr lang="en-US" dirty="0">
                <a:latin typeface="+mj-lt"/>
              </a:rPr>
              <a:t>Objective : </a:t>
            </a:r>
          </a:p>
          <a:p>
            <a:pPr marL="0" indent="0">
              <a:buNone/>
            </a:pPr>
            <a:r>
              <a:rPr lang="en-US" dirty="0"/>
              <a:t>Sistas in Sales is interested in empowering males 18-35 with cooking skills, culinary independence, and enhancing healthy eating habits. </a:t>
            </a:r>
          </a:p>
          <a:p>
            <a:pPr marL="0" indent="0">
              <a:buNone/>
            </a:pPr>
            <a:endParaRPr lang="en-US" dirty="0">
              <a:latin typeface="+mj-lt"/>
            </a:endParaRPr>
          </a:p>
          <a:p>
            <a:pPr marL="0" indent="0">
              <a:buNone/>
            </a:pPr>
            <a:r>
              <a:rPr lang="en-US" dirty="0">
                <a:latin typeface="+mj-lt"/>
              </a:rPr>
              <a:t>The Solution :</a:t>
            </a:r>
          </a:p>
          <a:p>
            <a:pPr marL="0" indent="0">
              <a:buNone/>
            </a:pPr>
            <a:r>
              <a:rPr lang="en-US" dirty="0"/>
              <a:t>A cooking mastery conference “Next Up” will be held in NC centered on </a:t>
            </a:r>
            <a:r>
              <a:rPr lang="en-US" b="0" i="0" dirty="0">
                <a:effectLst/>
              </a:rPr>
              <a:t>empowering young men with cooking skills, promoting culinary independence, and enhancing healthy eating habits. </a:t>
            </a:r>
          </a:p>
          <a:p>
            <a:pPr marL="0" indent="0">
              <a:buNone/>
            </a:pPr>
            <a:endParaRPr lang="en-US" dirty="0">
              <a:latin typeface="+mj-lt"/>
            </a:endParaRPr>
          </a:p>
        </p:txBody>
      </p:sp>
    </p:spTree>
    <p:extLst>
      <p:ext uri="{BB962C8B-B14F-4D97-AF65-F5344CB8AC3E}">
        <p14:creationId xmlns:p14="http://schemas.microsoft.com/office/powerpoint/2010/main" val="390916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24205-6B79-6FA8-23AC-8B062FD34518}"/>
              </a:ext>
            </a:extLst>
          </p:cNvPr>
          <p:cNvSpPr>
            <a:spLocks noGrp="1"/>
          </p:cNvSpPr>
          <p:nvPr>
            <p:ph type="title"/>
          </p:nvPr>
        </p:nvSpPr>
        <p:spPr/>
        <p:txBody>
          <a:bodyPr/>
          <a:lstStyle/>
          <a:p>
            <a:r>
              <a:rPr lang="en-US" dirty="0"/>
              <a:t>The Strategy</a:t>
            </a:r>
          </a:p>
        </p:txBody>
      </p:sp>
      <p:sp>
        <p:nvSpPr>
          <p:cNvPr id="3" name="Content Placeholder 2">
            <a:extLst>
              <a:ext uri="{FF2B5EF4-FFF2-40B4-BE49-F238E27FC236}">
                <a16:creationId xmlns:a16="http://schemas.microsoft.com/office/drawing/2014/main" id="{46177BEC-8A05-08EF-5961-AD33167A1C51}"/>
              </a:ext>
            </a:extLst>
          </p:cNvPr>
          <p:cNvSpPr>
            <a:spLocks noGrp="1"/>
          </p:cNvSpPr>
          <p:nvPr>
            <p:ph idx="1"/>
          </p:nvPr>
        </p:nvSpPr>
        <p:spPr/>
        <p:txBody>
          <a:bodyPr/>
          <a:lstStyle/>
          <a:p>
            <a:r>
              <a:rPr lang="en-US" b="1" dirty="0"/>
              <a:t>Drive males (18-35) awareness </a:t>
            </a:r>
            <a:r>
              <a:rPr lang="en-US" dirty="0"/>
              <a:t>for ”Next Up” Cooking Mastery Conference </a:t>
            </a:r>
          </a:p>
          <a:p>
            <a:r>
              <a:rPr lang="en-US" dirty="0"/>
              <a:t>Cu</a:t>
            </a:r>
            <a:r>
              <a:rPr lang="en-US" b="1" dirty="0"/>
              <a:t>stomize content </a:t>
            </a:r>
            <a:r>
              <a:rPr lang="en-US" dirty="0"/>
              <a:t>to make the conference relevant and appeasing to participants </a:t>
            </a:r>
          </a:p>
          <a:p>
            <a:r>
              <a:rPr lang="en-US" dirty="0"/>
              <a:t>Deliver </a:t>
            </a:r>
            <a:r>
              <a:rPr lang="en-US" b="1" dirty="0"/>
              <a:t>local impact </a:t>
            </a:r>
            <a:r>
              <a:rPr lang="en-US" dirty="0"/>
              <a:t>via endorsements and community partnerships. Partner with local outlets and cooking schools for live demos leading up to conference.</a:t>
            </a:r>
            <a:endParaRPr lang="en-US" b="1" dirty="0"/>
          </a:p>
          <a:p>
            <a:endParaRPr lang="en-US" dirty="0"/>
          </a:p>
        </p:txBody>
      </p:sp>
      <p:sp>
        <p:nvSpPr>
          <p:cNvPr id="4" name="Text Placeholder 3">
            <a:extLst>
              <a:ext uri="{FF2B5EF4-FFF2-40B4-BE49-F238E27FC236}">
                <a16:creationId xmlns:a16="http://schemas.microsoft.com/office/drawing/2014/main" id="{2DD18A4F-0486-5C99-3D0C-E6F8781D7238}"/>
              </a:ext>
            </a:extLst>
          </p:cNvPr>
          <p:cNvSpPr>
            <a:spLocks noGrp="1"/>
          </p:cNvSpPr>
          <p:nvPr>
            <p:ph type="body" sz="half" idx="2"/>
          </p:nvPr>
        </p:nvSpPr>
        <p:spPr>
          <a:xfrm>
            <a:off x="342900" y="3977640"/>
            <a:ext cx="4635500" cy="2002536"/>
          </a:xfrm>
        </p:spPr>
        <p:txBody>
          <a:bodyPr>
            <a:normAutofit fontScale="62500" lnSpcReduction="20000"/>
          </a:bodyPr>
          <a:lstStyle/>
          <a:p>
            <a:pPr marL="0" indent="0">
              <a:buNone/>
            </a:pPr>
            <a:r>
              <a:rPr lang="en-US" dirty="0"/>
              <a:t>Leverage marketing channels, professional chefs, nutritionists, celebrities, influencers, as trusted resources in the culinary community and develop creative and engaging content centered on incorporating home cooked meals into a busy lifestyle resulting in lifestyle changes.</a:t>
            </a:r>
          </a:p>
          <a:p>
            <a:pPr marL="0" indent="0">
              <a:buNone/>
            </a:pPr>
            <a:r>
              <a:rPr lang="en-US" dirty="0"/>
              <a:t> </a:t>
            </a:r>
          </a:p>
          <a:p>
            <a:r>
              <a:rPr lang="en-US" dirty="0"/>
              <a:t>     Resulting in engagement, connection and educational impact.</a:t>
            </a:r>
          </a:p>
        </p:txBody>
      </p:sp>
    </p:spTree>
    <p:extLst>
      <p:ext uri="{BB962C8B-B14F-4D97-AF65-F5344CB8AC3E}">
        <p14:creationId xmlns:p14="http://schemas.microsoft.com/office/powerpoint/2010/main" val="1023801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DC160-76C4-798A-E5C5-6861BA1D2B7D}"/>
              </a:ext>
            </a:extLst>
          </p:cNvPr>
          <p:cNvSpPr>
            <a:spLocks noGrp="1"/>
          </p:cNvSpPr>
          <p:nvPr>
            <p:ph type="title"/>
          </p:nvPr>
        </p:nvSpPr>
        <p:spPr>
          <a:xfrm>
            <a:off x="838200" y="156117"/>
            <a:ext cx="10515600" cy="1534571"/>
          </a:xfrm>
        </p:spPr>
        <p:txBody>
          <a:bodyPr>
            <a:normAutofit fontScale="90000"/>
          </a:bodyPr>
          <a:lstStyle/>
          <a:p>
            <a:pPr marL="0" marR="0">
              <a:spcBef>
                <a:spcPts val="0"/>
              </a:spcBef>
              <a:spcAft>
                <a:spcPts val="0"/>
              </a:spcAft>
            </a:pPr>
            <a:br>
              <a:rPr lang="en-US" sz="3100" i="1" kern="100" dirty="0">
                <a:effectLst/>
                <a:ea typeface="Calibri" panose="020F0502020204030204" pitchFamily="34" charset="0"/>
                <a:cs typeface="Times New Roman" panose="02020603050405020304" pitchFamily="18" charset="0"/>
              </a:rPr>
            </a:br>
            <a:br>
              <a:rPr lang="en-US" sz="3100" i="1" kern="100" dirty="0">
                <a:effectLst/>
                <a:ea typeface="Calibri" panose="020F0502020204030204" pitchFamily="34" charset="0"/>
                <a:cs typeface="Times New Roman" panose="02020603050405020304" pitchFamily="18" charset="0"/>
              </a:rPr>
            </a:br>
            <a:br>
              <a:rPr lang="en-US" sz="3100" i="1" kern="100" dirty="0">
                <a:effectLst/>
                <a:ea typeface="Calibri" panose="020F0502020204030204" pitchFamily="34" charset="0"/>
                <a:cs typeface="Times New Roman" panose="02020603050405020304" pitchFamily="18" charset="0"/>
              </a:rPr>
            </a:br>
            <a:br>
              <a:rPr lang="en-US" sz="3100" i="1" kern="100" dirty="0">
                <a:effectLst/>
                <a:ea typeface="Calibri" panose="020F0502020204030204" pitchFamily="34" charset="0"/>
                <a:cs typeface="Times New Roman" panose="02020603050405020304" pitchFamily="18" charset="0"/>
              </a:rPr>
            </a:br>
            <a:r>
              <a:rPr lang="en-US" sz="4900" i="1" kern="100" dirty="0">
                <a:effectLst/>
                <a:ea typeface="Calibri" panose="020F0502020204030204" pitchFamily="34" charset="0"/>
                <a:cs typeface="Times New Roman" panose="02020603050405020304" pitchFamily="18" charset="0"/>
              </a:rPr>
              <a:t>Go-to-Market Strategy</a:t>
            </a:r>
            <a:br>
              <a:rPr lang="en-US" sz="1800" i="1" kern="100" dirty="0">
                <a:effectLst/>
                <a:ea typeface="Calibri" panose="020F0502020204030204" pitchFamily="34" charset="0"/>
                <a:cs typeface="Times New Roman" panose="02020603050405020304" pitchFamily="18" charset="0"/>
              </a:rPr>
            </a:br>
            <a:br>
              <a:rPr lang="en-US" sz="1800" kern="100" dirty="0">
                <a:effectLst/>
                <a:latin typeface="+mn-lt"/>
                <a:ea typeface="Calibri" panose="020F0502020204030204" pitchFamily="34" charset="0"/>
                <a:cs typeface="Times New Roman" panose="02020603050405020304" pitchFamily="18" charset="0"/>
              </a:rPr>
            </a:br>
            <a:endParaRPr lang="en-US" dirty="0">
              <a:latin typeface="+mn-lt"/>
            </a:endParaRPr>
          </a:p>
        </p:txBody>
      </p:sp>
      <p:sp>
        <p:nvSpPr>
          <p:cNvPr id="3" name="Content Placeholder 2">
            <a:extLst>
              <a:ext uri="{FF2B5EF4-FFF2-40B4-BE49-F238E27FC236}">
                <a16:creationId xmlns:a16="http://schemas.microsoft.com/office/drawing/2014/main" id="{27DAEB0F-3B76-A34C-B30F-9D42BBAECB97}"/>
              </a:ext>
            </a:extLst>
          </p:cNvPr>
          <p:cNvSpPr>
            <a:spLocks noGrp="1"/>
          </p:cNvSpPr>
          <p:nvPr>
            <p:ph idx="1"/>
          </p:nvPr>
        </p:nvSpPr>
        <p:spPr/>
        <p:txBody>
          <a:bodyPr/>
          <a:lstStyle/>
          <a:p>
            <a:pPr marL="0" indent="0">
              <a:buNone/>
            </a:pPr>
            <a:r>
              <a:rPr lang="en-US" sz="2000" i="1" kern="100" dirty="0">
                <a:effectLst/>
                <a:ea typeface="Calibri" panose="020F0502020204030204" pitchFamily="34" charset="0"/>
                <a:cs typeface="Times New Roman" panose="02020603050405020304" pitchFamily="18" charset="0"/>
              </a:rPr>
              <a:t>Goal: create awareness of event and its purpose.</a:t>
            </a:r>
          </a:p>
          <a:p>
            <a:pPr marL="0" indent="0">
              <a:buNone/>
            </a:pPr>
            <a:r>
              <a:rPr lang="en-US" sz="2000" i="1" kern="100" dirty="0">
                <a:effectLst/>
                <a:ea typeface="Calibri" panose="020F0502020204030204" pitchFamily="34" charset="0"/>
                <a:cs typeface="Times New Roman" panose="02020603050405020304" pitchFamily="18" charset="0"/>
              </a:rPr>
              <a:t>Generate local and surrounding area leads, maximize engagement via social media markets, create engaging content while identifying and outperforming competitors. </a:t>
            </a:r>
          </a:p>
          <a:p>
            <a:pPr marL="0" indent="0">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graphicFrame>
        <p:nvGraphicFramePr>
          <p:cNvPr id="4" name="Diagram 3">
            <a:extLst>
              <a:ext uri="{FF2B5EF4-FFF2-40B4-BE49-F238E27FC236}">
                <a16:creationId xmlns:a16="http://schemas.microsoft.com/office/drawing/2014/main" id="{A0C93C23-460B-91C8-621C-78D2E9B88172}"/>
              </a:ext>
            </a:extLst>
          </p:cNvPr>
          <p:cNvGraphicFramePr/>
          <p:nvPr>
            <p:extLst>
              <p:ext uri="{D42A27DB-BD31-4B8C-83A1-F6EECF244321}">
                <p14:modId xmlns:p14="http://schemas.microsoft.com/office/powerpoint/2010/main" val="181520981"/>
              </p:ext>
            </p:extLst>
          </p:nvPr>
        </p:nvGraphicFramePr>
        <p:xfrm>
          <a:off x="838200" y="2999678"/>
          <a:ext cx="10357624" cy="28440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1131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54E94-0EF3-6BB8-CA18-067C691CF908}"/>
              </a:ext>
            </a:extLst>
          </p:cNvPr>
          <p:cNvSpPr>
            <a:spLocks noGrp="1"/>
          </p:cNvSpPr>
          <p:nvPr>
            <p:ph type="title"/>
          </p:nvPr>
        </p:nvSpPr>
        <p:spPr>
          <a:xfrm>
            <a:off x="278780" y="457200"/>
            <a:ext cx="4783874" cy="3429000"/>
          </a:xfrm>
        </p:spPr>
        <p:txBody>
          <a:bodyPr>
            <a:normAutofit fontScale="90000"/>
          </a:bodyPr>
          <a:lstStyle/>
          <a:p>
            <a:r>
              <a:rPr lang="en-US" sz="5400" b="1" kern="100" dirty="0">
                <a:effectLst/>
                <a:ea typeface="Calibri" panose="020F0502020204030204" pitchFamily="34" charset="0"/>
                <a:cs typeface="Times New Roman" panose="02020603050405020304" pitchFamily="18" charset="0"/>
              </a:rPr>
              <a:t>Proposed </a:t>
            </a:r>
            <a:br>
              <a:rPr lang="en-US" sz="5400" b="1" kern="100" dirty="0">
                <a:effectLst/>
                <a:ea typeface="Calibri" panose="020F0502020204030204" pitchFamily="34" charset="0"/>
                <a:cs typeface="Times New Roman" panose="02020603050405020304" pitchFamily="18" charset="0"/>
              </a:rPr>
            </a:br>
            <a:r>
              <a:rPr lang="en-US" sz="5400" b="1" kern="100" dirty="0">
                <a:effectLst/>
                <a:ea typeface="Calibri" panose="020F0502020204030204" pitchFamily="34" charset="0"/>
                <a:cs typeface="Times New Roman" panose="02020603050405020304" pitchFamily="18" charset="0"/>
              </a:rPr>
              <a:t>Marketing Channels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graphicFrame>
        <p:nvGraphicFramePr>
          <p:cNvPr id="6" name="Content Placeholder 2">
            <a:extLst>
              <a:ext uri="{FF2B5EF4-FFF2-40B4-BE49-F238E27FC236}">
                <a16:creationId xmlns:a16="http://schemas.microsoft.com/office/drawing/2014/main" id="{BD11304F-B4D8-A9FE-4BF2-AC1A34DE834E}"/>
              </a:ext>
            </a:extLst>
          </p:cNvPr>
          <p:cNvGraphicFramePr>
            <a:graphicFrameLocks noGrp="1"/>
          </p:cNvGraphicFramePr>
          <p:nvPr>
            <p:ph idx="1"/>
            <p:extLst>
              <p:ext uri="{D42A27DB-BD31-4B8C-83A1-F6EECF244321}">
                <p14:modId xmlns:p14="http://schemas.microsoft.com/office/powerpoint/2010/main" val="2001022962"/>
              </p:ext>
            </p:extLst>
          </p:nvPr>
        </p:nvGraphicFramePr>
        <p:xfrm>
          <a:off x="5303520" y="548640"/>
          <a:ext cx="6053328" cy="5431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3D0F1977-93D6-4438-8BDB-BBF6702ED855}"/>
              </a:ext>
            </a:extLst>
          </p:cNvPr>
          <p:cNvSpPr>
            <a:spLocks noGrp="1"/>
          </p:cNvSpPr>
          <p:nvPr>
            <p:ph type="body" sz="half" idx="2"/>
          </p:nvPr>
        </p:nvSpPr>
        <p:spPr>
          <a:xfrm>
            <a:off x="37914" y="3289610"/>
            <a:ext cx="4734111" cy="2690566"/>
          </a:xfrm>
        </p:spPr>
        <p:txBody>
          <a:bodyPr>
            <a:normAutofit/>
          </a:bodyPr>
          <a:lstStyle/>
          <a:p>
            <a:pPr marL="0" marR="0">
              <a:spcBef>
                <a:spcPts val="0"/>
              </a:spcBef>
              <a:spcAft>
                <a:spcPts val="0"/>
              </a:spcAft>
            </a:pPr>
            <a:r>
              <a:rPr lang="en-US" sz="1800" b="1" kern="100" dirty="0">
                <a:effectLst/>
                <a:ea typeface="Calibri" panose="020F0502020204030204" pitchFamily="34" charset="0"/>
                <a:cs typeface="Times New Roman" panose="02020603050405020304" pitchFamily="18" charset="0"/>
              </a:rPr>
              <a:t>Objective: </a:t>
            </a:r>
            <a:r>
              <a:rPr lang="en-US" sz="1800" kern="100" dirty="0">
                <a:effectLst/>
                <a:ea typeface="Calibri" panose="020F0502020204030204" pitchFamily="34" charset="0"/>
                <a:cs typeface="Times New Roman" panose="02020603050405020304" pitchFamily="18" charset="0"/>
              </a:rPr>
              <a:t>Sistas in Sales is interested in reaching males ages 18-35 to educate them on culinary basics and cooking meals that will lead them to a healthier lifestyle. </a:t>
            </a:r>
          </a:p>
          <a:p>
            <a:pPr marL="0" marR="0">
              <a:spcBef>
                <a:spcPts val="0"/>
              </a:spcBef>
              <a:spcAft>
                <a:spcPts val="0"/>
              </a:spcAft>
            </a:pPr>
            <a:r>
              <a:rPr lang="en-US" sz="1800" b="1" kern="100" dirty="0">
                <a:effectLst/>
                <a:ea typeface="Calibri" panose="020F0502020204030204" pitchFamily="34" charset="0"/>
                <a:cs typeface="Times New Roman" panose="02020603050405020304" pitchFamily="18" charset="0"/>
              </a:rPr>
              <a:t> </a:t>
            </a:r>
            <a:endParaRPr lang="en-US" sz="1800" kern="100" dirty="0">
              <a:effectLst/>
              <a:ea typeface="Calibri" panose="020F0502020204030204" pitchFamily="34" charset="0"/>
              <a:cs typeface="Times New Roman" panose="02020603050405020304" pitchFamily="18" charset="0"/>
            </a:endParaRPr>
          </a:p>
          <a:p>
            <a:pPr marL="0" marR="0">
              <a:spcBef>
                <a:spcPts val="0"/>
              </a:spcBef>
              <a:spcAft>
                <a:spcPts val="0"/>
              </a:spcAft>
            </a:pPr>
            <a:r>
              <a:rPr lang="en-US" sz="1800" b="1" kern="100" dirty="0">
                <a:effectLst/>
                <a:ea typeface="Calibri" panose="020F0502020204030204" pitchFamily="34" charset="0"/>
                <a:cs typeface="Times New Roman" panose="02020603050405020304" pitchFamily="18" charset="0"/>
              </a:rPr>
              <a:t>The Solution: </a:t>
            </a:r>
            <a:r>
              <a:rPr lang="en-US" sz="1800" kern="100" dirty="0">
                <a:effectLst/>
                <a:ea typeface="Calibri" panose="020F0502020204030204" pitchFamily="34" charset="0"/>
                <a:cs typeface="Times New Roman" panose="02020603050405020304" pitchFamily="18" charset="0"/>
              </a:rPr>
              <a:t>Use Omnichannel Marketing (website, social media, email, events) targeting the audience across all platforms engaging the following topics of sports, technology, business, food, and healthy living. Deploy a campaign using the power of local influencers to amplify the messaging. Monitor and optimize the campaign using attribution tools. Post Event discuss plans for 2025 Next Up Conference. </a:t>
            </a:r>
          </a:p>
          <a:p>
            <a:endParaRPr lang="en-US" sz="2400" dirty="0"/>
          </a:p>
        </p:txBody>
      </p:sp>
    </p:spTree>
    <p:extLst>
      <p:ext uri="{BB962C8B-B14F-4D97-AF65-F5344CB8AC3E}">
        <p14:creationId xmlns:p14="http://schemas.microsoft.com/office/powerpoint/2010/main" val="973861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258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4B91-71D4-1C3B-5D81-BB0579A0F9D4}"/>
              </a:ext>
            </a:extLst>
          </p:cNvPr>
          <p:cNvSpPr>
            <a:spLocks noGrp="1"/>
          </p:cNvSpPr>
          <p:nvPr>
            <p:ph type="title"/>
          </p:nvPr>
        </p:nvSpPr>
        <p:spPr/>
        <p:txBody>
          <a:bodyPr>
            <a:normAutofit fontScale="90000"/>
          </a:bodyPr>
          <a:lstStyle/>
          <a:p>
            <a:br>
              <a:rPr lang="en-US" dirty="0"/>
            </a:br>
            <a:r>
              <a:rPr lang="en-US" dirty="0"/>
              <a:t>Expanding our Reach</a:t>
            </a:r>
          </a:p>
        </p:txBody>
      </p:sp>
      <p:graphicFrame>
        <p:nvGraphicFramePr>
          <p:cNvPr id="7" name="Content Placeholder 6">
            <a:extLst>
              <a:ext uri="{FF2B5EF4-FFF2-40B4-BE49-F238E27FC236}">
                <a16:creationId xmlns:a16="http://schemas.microsoft.com/office/drawing/2014/main" id="{803373AC-D170-D29E-6F60-EDE3CA073979}"/>
              </a:ext>
            </a:extLst>
          </p:cNvPr>
          <p:cNvGraphicFramePr>
            <a:graphicFrameLocks noGrp="1"/>
          </p:cNvGraphicFramePr>
          <p:nvPr>
            <p:ph idx="1"/>
            <p:extLst>
              <p:ext uri="{D42A27DB-BD31-4B8C-83A1-F6EECF244321}">
                <p14:modId xmlns:p14="http://schemas.microsoft.com/office/powerpoint/2010/main" val="3517390863"/>
              </p:ext>
            </p:extLst>
          </p:nvPr>
        </p:nvGraphicFramePr>
        <p:xfrm>
          <a:off x="838200" y="1928813"/>
          <a:ext cx="10515600" cy="4252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363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D8A77-57CB-E97E-B3FF-D86001007340}"/>
              </a:ext>
            </a:extLst>
          </p:cNvPr>
          <p:cNvSpPr>
            <a:spLocks noGrp="1"/>
          </p:cNvSpPr>
          <p:nvPr>
            <p:ph type="title"/>
          </p:nvPr>
        </p:nvSpPr>
        <p:spPr/>
        <p:txBody>
          <a:bodyPr anchor="b">
            <a:normAutofit/>
          </a:bodyPr>
          <a:lstStyle/>
          <a:p>
            <a:pPr>
              <a:lnSpc>
                <a:spcPct val="90000"/>
              </a:lnSpc>
            </a:pPr>
            <a:r>
              <a:rPr lang="en-US" dirty="0"/>
              <a:t>Market Analysis</a:t>
            </a:r>
          </a:p>
        </p:txBody>
      </p:sp>
      <p:sp>
        <p:nvSpPr>
          <p:cNvPr id="3" name="Content Placeholder 2">
            <a:extLst>
              <a:ext uri="{FF2B5EF4-FFF2-40B4-BE49-F238E27FC236}">
                <a16:creationId xmlns:a16="http://schemas.microsoft.com/office/drawing/2014/main" id="{65D6133D-FBFB-D470-8159-D3DC8821E77C}"/>
              </a:ext>
            </a:extLst>
          </p:cNvPr>
          <p:cNvSpPr>
            <a:spLocks noGrp="1"/>
          </p:cNvSpPr>
          <p:nvPr>
            <p:ph idx="1"/>
          </p:nvPr>
        </p:nvSpPr>
        <p:spPr/>
        <p:txBody>
          <a:bodyPr anchor="t">
            <a:normAutofit/>
          </a:bodyPr>
          <a:lstStyle/>
          <a:p>
            <a:pPr marL="0" indent="0">
              <a:lnSpc>
                <a:spcPct val="100000"/>
              </a:lnSpc>
              <a:buNone/>
            </a:pPr>
            <a:r>
              <a:rPr lang="en-US" sz="2400" kern="100" dirty="0">
                <a:effectLst/>
                <a:ea typeface="Calibri" panose="020F0502020204030204" pitchFamily="34" charset="0"/>
                <a:cs typeface="Times New Roman" panose="02020603050405020304" pitchFamily="18" charset="0"/>
              </a:rPr>
              <a:t>According to the 2021 US Census, 48.25% of the residents in Charlotte are male with the median male age of 34.5 years old. </a:t>
            </a:r>
          </a:p>
          <a:p>
            <a:pPr marL="0" indent="0">
              <a:lnSpc>
                <a:spcPct val="100000"/>
              </a:lnSpc>
              <a:buNone/>
            </a:pPr>
            <a:r>
              <a:rPr lang="en-US" sz="2400" kern="100" dirty="0">
                <a:effectLst/>
                <a:ea typeface="Calibri" panose="020F0502020204030204" pitchFamily="34" charset="0"/>
                <a:cs typeface="Times New Roman" panose="02020603050405020304" pitchFamily="18" charset="0"/>
              </a:rPr>
              <a:t>There are three upcoming food conferences available for purchase via Eventbrite “</a:t>
            </a:r>
            <a:r>
              <a:rPr lang="en-US" sz="2400" i="1" kern="100" dirty="0">
                <a:effectLst/>
                <a:ea typeface="Calibri" panose="020F0502020204030204" pitchFamily="34" charset="0"/>
                <a:cs typeface="Times New Roman" panose="02020603050405020304" pitchFamily="18" charset="0"/>
              </a:rPr>
              <a:t>Snacks and Sneakers Women Conference”, “NC Mead Alliance Beekeepers and Mead Makers Conference 2024”, and “2024 Cultiv8 Food Systems Summi</a:t>
            </a:r>
            <a:r>
              <a:rPr lang="en-US" sz="2400" kern="100" dirty="0">
                <a:effectLst/>
                <a:ea typeface="Calibri" panose="020F0502020204030204" pitchFamily="34" charset="0"/>
                <a:cs typeface="Times New Roman" panose="02020603050405020304" pitchFamily="18" charset="0"/>
              </a:rPr>
              <a:t>t” </a:t>
            </a:r>
            <a:r>
              <a:rPr lang="en-US" sz="2400" b="1" kern="100" dirty="0">
                <a:effectLst/>
                <a:ea typeface="Calibri" panose="020F0502020204030204" pitchFamily="34" charset="0"/>
                <a:cs typeface="Times New Roman" panose="02020603050405020304" pitchFamily="18" charset="0"/>
              </a:rPr>
              <a:t>none of which target men ages 18-35.</a:t>
            </a:r>
          </a:p>
          <a:p>
            <a:pPr marL="0" indent="0">
              <a:lnSpc>
                <a:spcPct val="100000"/>
              </a:lnSpc>
              <a:buNone/>
            </a:pPr>
            <a:r>
              <a:rPr lang="en-US" sz="2400" kern="100" dirty="0">
                <a:effectLst/>
                <a:ea typeface="Calibri" panose="020F0502020204030204" pitchFamily="34" charset="0"/>
                <a:cs typeface="Times New Roman" panose="02020603050405020304" pitchFamily="18" charset="0"/>
              </a:rPr>
              <a:t> Based on proposal research, competition in this market is </a:t>
            </a:r>
            <a:r>
              <a:rPr lang="en-US" sz="2400" b="1" kern="100" dirty="0">
                <a:effectLst/>
                <a:ea typeface="Calibri" panose="020F0502020204030204" pitchFamily="34" charset="0"/>
                <a:cs typeface="Times New Roman" panose="02020603050405020304" pitchFamily="18" charset="0"/>
              </a:rPr>
              <a:t>nonexistent. </a:t>
            </a:r>
          </a:p>
          <a:p>
            <a:pPr>
              <a:lnSpc>
                <a:spcPct val="100000"/>
              </a:lnSpc>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endParaRPr lang="en-US" sz="2400" dirty="0"/>
          </a:p>
        </p:txBody>
      </p:sp>
      <p:pic>
        <p:nvPicPr>
          <p:cNvPr id="4" name="Picture 3" descr="A graph of a person and person&#10;&#10;Description automatically generated">
            <a:extLst>
              <a:ext uri="{FF2B5EF4-FFF2-40B4-BE49-F238E27FC236}">
                <a16:creationId xmlns:a16="http://schemas.microsoft.com/office/drawing/2014/main" id="{5525261E-FEA0-3408-6DA7-E0B910D6F6B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7906" b="11339"/>
          <a:stretch/>
        </p:blipFill>
        <p:spPr>
          <a:xfrm>
            <a:off x="6744183" y="3752386"/>
            <a:ext cx="5317390" cy="2991040"/>
          </a:xfrm>
          <a:prstGeom prst="rect">
            <a:avLst/>
          </a:prstGeom>
        </p:spPr>
      </p:pic>
    </p:spTree>
    <p:extLst>
      <p:ext uri="{BB962C8B-B14F-4D97-AF65-F5344CB8AC3E}">
        <p14:creationId xmlns:p14="http://schemas.microsoft.com/office/powerpoint/2010/main" val="2465745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10" descr="Fit Men Cook : 100+ Meal Prep Recipes For Men And Women: Always #Healthyaf, Never Boring - By Kevin Curry ( Hardcover ), 1 of 2">
            <a:extLst>
              <a:ext uri="{FF2B5EF4-FFF2-40B4-BE49-F238E27FC236}">
                <a16:creationId xmlns:a16="http://schemas.microsoft.com/office/drawing/2014/main" id="{F99D5AF9-4D1B-C823-E5B6-45B4D4B903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7643" y="3468750"/>
            <a:ext cx="3024125" cy="302412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cotty Scott's Journey From Social Media Influencer to Cookbook Author -  Cuisine Noir Magazine">
            <a:extLst>
              <a:ext uri="{FF2B5EF4-FFF2-40B4-BE49-F238E27FC236}">
                <a16:creationId xmlns:a16="http://schemas.microsoft.com/office/drawing/2014/main" id="{1DEDE066-9CA0-CF8C-9B12-59FDD79466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03" r="-5" b="-5"/>
          <a:stretch/>
        </p:blipFill>
        <p:spPr bwMode="auto">
          <a:xfrm>
            <a:off x="331955" y="3833875"/>
            <a:ext cx="1962304" cy="2020149"/>
          </a:xfrm>
          <a:custGeom>
            <a:avLst/>
            <a:gdLst/>
            <a:ahLst/>
            <a:cxnLst/>
            <a:rect l="l" t="t" r="r" b="b"/>
            <a:pathLst>
              <a:path w="3451906" h="3553662">
                <a:moveTo>
                  <a:pt x="723689" y="906"/>
                </a:moveTo>
                <a:cubicBezTo>
                  <a:pt x="772066" y="2729"/>
                  <a:pt x="820443" y="7023"/>
                  <a:pt x="868820" y="11181"/>
                </a:cubicBezTo>
                <a:cubicBezTo>
                  <a:pt x="1039107" y="26039"/>
                  <a:pt x="1209273" y="19359"/>
                  <a:pt x="1379198" y="8454"/>
                </a:cubicBezTo>
                <a:cubicBezTo>
                  <a:pt x="1496186" y="1474"/>
                  <a:pt x="1613486" y="5305"/>
                  <a:pt x="1729930" y="19904"/>
                </a:cubicBezTo>
                <a:lnTo>
                  <a:pt x="1770732" y="22354"/>
                </a:lnTo>
                <a:lnTo>
                  <a:pt x="1793470" y="25525"/>
                </a:lnTo>
                <a:lnTo>
                  <a:pt x="1895014" y="29765"/>
                </a:lnTo>
                <a:lnTo>
                  <a:pt x="1895984" y="30265"/>
                </a:lnTo>
                <a:lnTo>
                  <a:pt x="1908078" y="30265"/>
                </a:lnTo>
                <a:lnTo>
                  <a:pt x="1909048" y="29667"/>
                </a:lnTo>
                <a:lnTo>
                  <a:pt x="2008240" y="25525"/>
                </a:lnTo>
                <a:lnTo>
                  <a:pt x="2081672" y="15283"/>
                </a:lnTo>
                <a:lnTo>
                  <a:pt x="2184918" y="9562"/>
                </a:lnTo>
                <a:cubicBezTo>
                  <a:pt x="2268544" y="8356"/>
                  <a:pt x="2352209" y="10573"/>
                  <a:pt x="2435750" y="16224"/>
                </a:cubicBezTo>
                <a:cubicBezTo>
                  <a:pt x="2589588" y="24540"/>
                  <a:pt x="2743185" y="15952"/>
                  <a:pt x="2896904" y="5864"/>
                </a:cubicBezTo>
                <a:cubicBezTo>
                  <a:pt x="2988276" y="-133"/>
                  <a:pt x="3079618" y="1639"/>
                  <a:pt x="3170959" y="5268"/>
                </a:cubicBezTo>
                <a:lnTo>
                  <a:pt x="3437940" y="15543"/>
                </a:lnTo>
                <a:lnTo>
                  <a:pt x="3440062" y="77084"/>
                </a:lnTo>
                <a:cubicBezTo>
                  <a:pt x="3439759" y="207598"/>
                  <a:pt x="3426999" y="337557"/>
                  <a:pt x="3419542" y="467764"/>
                </a:cubicBezTo>
                <a:cubicBezTo>
                  <a:pt x="3416314" y="527314"/>
                  <a:pt x="3411472" y="587156"/>
                  <a:pt x="3410666" y="646723"/>
                </a:cubicBezTo>
                <a:cubicBezTo>
                  <a:pt x="3409858" y="706293"/>
                  <a:pt x="3413086" y="765586"/>
                  <a:pt x="3425999" y="824040"/>
                </a:cubicBezTo>
                <a:cubicBezTo>
                  <a:pt x="3458153" y="973974"/>
                  <a:pt x="3447305" y="1120693"/>
                  <a:pt x="3425999" y="1269168"/>
                </a:cubicBezTo>
                <a:cubicBezTo>
                  <a:pt x="3415281" y="1344279"/>
                  <a:pt x="3402111" y="1421878"/>
                  <a:pt x="3425353" y="1494944"/>
                </a:cubicBezTo>
                <a:cubicBezTo>
                  <a:pt x="3464867" y="1616236"/>
                  <a:pt x="3452342" y="1736506"/>
                  <a:pt x="3438266" y="1858381"/>
                </a:cubicBezTo>
                <a:cubicBezTo>
                  <a:pt x="3429228" y="1937294"/>
                  <a:pt x="3419930" y="2017084"/>
                  <a:pt x="3430518" y="2095996"/>
                </a:cubicBezTo>
                <a:cubicBezTo>
                  <a:pt x="3446660" y="2216411"/>
                  <a:pt x="3439170" y="2335949"/>
                  <a:pt x="3431293" y="2456072"/>
                </a:cubicBezTo>
                <a:cubicBezTo>
                  <a:pt x="3426129" y="2537469"/>
                  <a:pt x="3413086" y="2619889"/>
                  <a:pt x="3430002" y="2700556"/>
                </a:cubicBezTo>
                <a:cubicBezTo>
                  <a:pt x="3441812" y="2765790"/>
                  <a:pt x="3444254" y="2832749"/>
                  <a:pt x="3437233" y="2898861"/>
                </a:cubicBezTo>
                <a:cubicBezTo>
                  <a:pt x="3429485" y="3003493"/>
                  <a:pt x="3415798" y="3108125"/>
                  <a:pt x="3435297" y="3213050"/>
                </a:cubicBezTo>
                <a:cubicBezTo>
                  <a:pt x="3445497" y="3268582"/>
                  <a:pt x="3441754" y="3324843"/>
                  <a:pt x="3438137" y="3380812"/>
                </a:cubicBezTo>
                <a:lnTo>
                  <a:pt x="3429447" y="3533975"/>
                </a:lnTo>
                <a:lnTo>
                  <a:pt x="3428457" y="3533971"/>
                </a:lnTo>
                <a:cubicBezTo>
                  <a:pt x="3362736" y="3534214"/>
                  <a:pt x="3297429" y="3530092"/>
                  <a:pt x="3232020" y="3523062"/>
                </a:cubicBezTo>
                <a:cubicBezTo>
                  <a:pt x="3137124" y="3513000"/>
                  <a:pt x="3042746" y="3525122"/>
                  <a:pt x="2949304" y="3541245"/>
                </a:cubicBezTo>
                <a:cubicBezTo>
                  <a:pt x="2884196" y="3550796"/>
                  <a:pt x="2818577" y="3554844"/>
                  <a:pt x="2752970" y="3553366"/>
                </a:cubicBezTo>
                <a:cubicBezTo>
                  <a:pt x="2592664" y="3553487"/>
                  <a:pt x="2432670" y="3545124"/>
                  <a:pt x="2272778" y="3529971"/>
                </a:cubicBezTo>
                <a:cubicBezTo>
                  <a:pt x="2213920" y="3526298"/>
                  <a:pt x="2154916" y="3527959"/>
                  <a:pt x="2096275" y="3534941"/>
                </a:cubicBezTo>
                <a:cubicBezTo>
                  <a:pt x="2030066" y="3541923"/>
                  <a:pt x="1963369" y="3539486"/>
                  <a:pt x="1897658" y="3527668"/>
                </a:cubicBezTo>
                <a:cubicBezTo>
                  <a:pt x="1858723" y="3520213"/>
                  <a:pt x="1819789" y="3518153"/>
                  <a:pt x="1780854" y="3518637"/>
                </a:cubicBezTo>
                <a:cubicBezTo>
                  <a:pt x="1741920" y="3519123"/>
                  <a:pt x="1702985" y="3522153"/>
                  <a:pt x="1664051" y="3524880"/>
                </a:cubicBezTo>
                <a:cubicBezTo>
                  <a:pt x="1450275" y="3539790"/>
                  <a:pt x="1236498" y="3557973"/>
                  <a:pt x="1021996" y="3545850"/>
                </a:cubicBezTo>
                <a:cubicBezTo>
                  <a:pt x="976208" y="3543304"/>
                  <a:pt x="931564" y="3532154"/>
                  <a:pt x="886089" y="3527546"/>
                </a:cubicBezTo>
                <a:cubicBezTo>
                  <a:pt x="753918" y="3514091"/>
                  <a:pt x="622269" y="3529851"/>
                  <a:pt x="490410" y="3536275"/>
                </a:cubicBezTo>
                <a:cubicBezTo>
                  <a:pt x="344484" y="3545511"/>
                  <a:pt x="198194" y="3543645"/>
                  <a:pt x="52476" y="3530699"/>
                </a:cubicBezTo>
                <a:lnTo>
                  <a:pt x="16096" y="3528137"/>
                </a:lnTo>
                <a:lnTo>
                  <a:pt x="13820" y="3457111"/>
                </a:lnTo>
                <a:cubicBezTo>
                  <a:pt x="6425" y="3369848"/>
                  <a:pt x="-1454" y="3282586"/>
                  <a:pt x="8728" y="3195323"/>
                </a:cubicBezTo>
                <a:cubicBezTo>
                  <a:pt x="18037" y="3120746"/>
                  <a:pt x="19541" y="3045559"/>
                  <a:pt x="13214" y="2970732"/>
                </a:cubicBezTo>
                <a:cubicBezTo>
                  <a:pt x="6911" y="2888880"/>
                  <a:pt x="6911" y="2806721"/>
                  <a:pt x="13214" y="2724870"/>
                </a:cubicBezTo>
                <a:cubicBezTo>
                  <a:pt x="18062" y="2646442"/>
                  <a:pt x="26184" y="2567797"/>
                  <a:pt x="17457" y="2489589"/>
                </a:cubicBezTo>
                <a:cubicBezTo>
                  <a:pt x="5335" y="2379639"/>
                  <a:pt x="9335" y="2270015"/>
                  <a:pt x="16729" y="2160282"/>
                </a:cubicBezTo>
                <a:cubicBezTo>
                  <a:pt x="22790" y="2069639"/>
                  <a:pt x="31640" y="1978667"/>
                  <a:pt x="17335" y="1888460"/>
                </a:cubicBezTo>
                <a:cubicBezTo>
                  <a:pt x="159" y="1768104"/>
                  <a:pt x="-4267" y="1646557"/>
                  <a:pt x="4122" y="1525448"/>
                </a:cubicBezTo>
                <a:cubicBezTo>
                  <a:pt x="17093" y="1276969"/>
                  <a:pt x="13820" y="1028271"/>
                  <a:pt x="23760" y="779682"/>
                </a:cubicBezTo>
                <a:cubicBezTo>
                  <a:pt x="27153" y="697655"/>
                  <a:pt x="8971" y="616065"/>
                  <a:pt x="8002" y="534256"/>
                </a:cubicBezTo>
                <a:cubicBezTo>
                  <a:pt x="6790" y="436250"/>
                  <a:pt x="11124" y="337998"/>
                  <a:pt x="14291" y="239596"/>
                </a:cubicBezTo>
                <a:lnTo>
                  <a:pt x="13744" y="13183"/>
                </a:lnTo>
                <a:lnTo>
                  <a:pt x="56934" y="10499"/>
                </a:lnTo>
                <a:cubicBezTo>
                  <a:pt x="147688" y="3411"/>
                  <a:pt x="238784" y="3411"/>
                  <a:pt x="329538" y="10499"/>
                </a:cubicBezTo>
                <a:cubicBezTo>
                  <a:pt x="412505" y="17614"/>
                  <a:pt x="495870" y="15924"/>
                  <a:pt x="578558" y="5455"/>
                </a:cubicBezTo>
                <a:cubicBezTo>
                  <a:pt x="626936" y="-270"/>
                  <a:pt x="675313" y="-917"/>
                  <a:pt x="723689" y="906"/>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AB83A4F-2D33-2679-98F7-4B27FE06CD11}"/>
              </a:ext>
            </a:extLst>
          </p:cNvPr>
          <p:cNvSpPr>
            <a:spLocks noGrp="1"/>
          </p:cNvSpPr>
          <p:nvPr>
            <p:ph type="title" idx="4294967295"/>
          </p:nvPr>
        </p:nvSpPr>
        <p:spPr>
          <a:xfrm>
            <a:off x="0" y="57588"/>
            <a:ext cx="10515600" cy="1325563"/>
          </a:xfrm>
        </p:spPr>
        <p:txBody>
          <a:bodyPr anchor="b">
            <a:normAutofit/>
          </a:bodyPr>
          <a:lstStyle/>
          <a:p>
            <a:pPr>
              <a:lnSpc>
                <a:spcPct val="90000"/>
              </a:lnSpc>
            </a:pPr>
            <a:r>
              <a:rPr lang="en-US" sz="5200" dirty="0"/>
              <a:t>The Influence</a:t>
            </a:r>
          </a:p>
        </p:txBody>
      </p:sp>
      <p:pic>
        <p:nvPicPr>
          <p:cNvPr id="4098" name="Picture 2" descr="Tabitha Brown Hosts Food Network's First Vegan Cooking Show | VegNews">
            <a:extLst>
              <a:ext uri="{FF2B5EF4-FFF2-40B4-BE49-F238E27FC236}">
                <a16:creationId xmlns:a16="http://schemas.microsoft.com/office/drawing/2014/main" id="{A5D1B76C-E842-6027-A6D9-ED40B4A9324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077" r="18580" b="3"/>
          <a:stretch/>
        </p:blipFill>
        <p:spPr bwMode="auto">
          <a:xfrm>
            <a:off x="331955" y="1690688"/>
            <a:ext cx="1962304" cy="1827699"/>
          </a:xfrm>
          <a:custGeom>
            <a:avLst/>
            <a:gdLst/>
            <a:ahLst/>
            <a:cxnLst/>
            <a:rect l="l" t="t" r="r" b="b"/>
            <a:pathLst>
              <a:path w="2800021" h="2607952">
                <a:moveTo>
                  <a:pt x="1896921" y="1283"/>
                </a:moveTo>
                <a:cubicBezTo>
                  <a:pt x="1964079" y="3763"/>
                  <a:pt x="2031133" y="9836"/>
                  <a:pt x="2097856" y="19493"/>
                </a:cubicBezTo>
                <a:cubicBezTo>
                  <a:pt x="2197875" y="35580"/>
                  <a:pt x="2298741" y="25628"/>
                  <a:pt x="2399244" y="18812"/>
                </a:cubicBezTo>
                <a:cubicBezTo>
                  <a:pt x="2520913" y="10497"/>
                  <a:pt x="2642460" y="5999"/>
                  <a:pt x="2764369" y="19631"/>
                </a:cubicBezTo>
                <a:lnTo>
                  <a:pt x="2781331" y="20066"/>
                </a:lnTo>
                <a:lnTo>
                  <a:pt x="2771027" y="223244"/>
                </a:lnTo>
                <a:cubicBezTo>
                  <a:pt x="2770027" y="306498"/>
                  <a:pt x="2772785" y="389724"/>
                  <a:pt x="2780906" y="472842"/>
                </a:cubicBezTo>
                <a:cubicBezTo>
                  <a:pt x="2793852" y="625932"/>
                  <a:pt x="2795719" y="779623"/>
                  <a:pt x="2786483" y="932933"/>
                </a:cubicBezTo>
                <a:cubicBezTo>
                  <a:pt x="2780058" y="1071462"/>
                  <a:pt x="2764299" y="1209772"/>
                  <a:pt x="2777754" y="1348629"/>
                </a:cubicBezTo>
                <a:cubicBezTo>
                  <a:pt x="2782361" y="1396405"/>
                  <a:pt x="2793512" y="1443308"/>
                  <a:pt x="2796058" y="1491412"/>
                </a:cubicBezTo>
                <a:cubicBezTo>
                  <a:pt x="2808180" y="1716767"/>
                  <a:pt x="2789997" y="1941359"/>
                  <a:pt x="2775088" y="2165950"/>
                </a:cubicBezTo>
                <a:cubicBezTo>
                  <a:pt x="2769633" y="2247759"/>
                  <a:pt x="2762966" y="2329567"/>
                  <a:pt x="2777876" y="2411376"/>
                </a:cubicBezTo>
                <a:cubicBezTo>
                  <a:pt x="2783785" y="2445894"/>
                  <a:pt x="2787349" y="2480670"/>
                  <a:pt x="2788562" y="2515512"/>
                </a:cubicBezTo>
                <a:lnTo>
                  <a:pt x="2785862" y="2598193"/>
                </a:lnTo>
                <a:lnTo>
                  <a:pt x="2765823" y="2598670"/>
                </a:lnTo>
                <a:cubicBezTo>
                  <a:pt x="2658539" y="2600165"/>
                  <a:pt x="2550823" y="2613972"/>
                  <a:pt x="2444081" y="2598670"/>
                </a:cubicBezTo>
                <a:cubicBezTo>
                  <a:pt x="2255735" y="2573645"/>
                  <a:pt x="2065408" y="2570205"/>
                  <a:pt x="1876379" y="2588429"/>
                </a:cubicBezTo>
                <a:cubicBezTo>
                  <a:pt x="1663187" y="2606148"/>
                  <a:pt x="1449075" y="2607414"/>
                  <a:pt x="1235711" y="2592226"/>
                </a:cubicBezTo>
                <a:cubicBezTo>
                  <a:pt x="1077655" y="2581411"/>
                  <a:pt x="919274" y="2573358"/>
                  <a:pt x="760677" y="2583023"/>
                </a:cubicBezTo>
                <a:cubicBezTo>
                  <a:pt x="699945" y="2586819"/>
                  <a:pt x="640728" y="2603387"/>
                  <a:pt x="580211" y="2605228"/>
                </a:cubicBezTo>
                <a:cubicBezTo>
                  <a:pt x="409739" y="2610520"/>
                  <a:pt x="239309" y="2608104"/>
                  <a:pt x="68912" y="2597979"/>
                </a:cubicBezTo>
                <a:lnTo>
                  <a:pt x="9851" y="2595036"/>
                </a:lnTo>
                <a:lnTo>
                  <a:pt x="14918" y="2533474"/>
                </a:lnTo>
                <a:cubicBezTo>
                  <a:pt x="24226" y="2470964"/>
                  <a:pt x="33057" y="2409078"/>
                  <a:pt x="21123" y="2345943"/>
                </a:cubicBezTo>
                <a:cubicBezTo>
                  <a:pt x="15873" y="2318439"/>
                  <a:pt x="11935" y="2290684"/>
                  <a:pt x="9189" y="2262929"/>
                </a:cubicBezTo>
                <a:cubicBezTo>
                  <a:pt x="3723" y="2192068"/>
                  <a:pt x="5681" y="2120806"/>
                  <a:pt x="15036" y="2050394"/>
                </a:cubicBezTo>
                <a:cubicBezTo>
                  <a:pt x="23988" y="1968631"/>
                  <a:pt x="9428" y="1886367"/>
                  <a:pt x="21362" y="1804853"/>
                </a:cubicBezTo>
                <a:cubicBezTo>
                  <a:pt x="29835" y="1739206"/>
                  <a:pt x="30157" y="1672681"/>
                  <a:pt x="22317" y="1606945"/>
                </a:cubicBezTo>
                <a:cubicBezTo>
                  <a:pt x="8211" y="1482675"/>
                  <a:pt x="9093" y="1357041"/>
                  <a:pt x="24942" y="1233009"/>
                </a:cubicBezTo>
                <a:cubicBezTo>
                  <a:pt x="34728" y="1160621"/>
                  <a:pt x="40337" y="1086110"/>
                  <a:pt x="22794" y="1015097"/>
                </a:cubicBezTo>
                <a:cubicBezTo>
                  <a:pt x="-18498" y="848195"/>
                  <a:pt x="5610" y="681043"/>
                  <a:pt x="22794" y="515015"/>
                </a:cubicBezTo>
                <a:cubicBezTo>
                  <a:pt x="33236" y="425851"/>
                  <a:pt x="33475" y="335698"/>
                  <a:pt x="23510" y="246472"/>
                </a:cubicBezTo>
                <a:cubicBezTo>
                  <a:pt x="14667" y="180579"/>
                  <a:pt x="9392" y="114270"/>
                  <a:pt x="7698" y="47862"/>
                </a:cubicBezTo>
                <a:lnTo>
                  <a:pt x="8577" y="16981"/>
                </a:lnTo>
                <a:lnTo>
                  <a:pt x="105876" y="19483"/>
                </a:lnTo>
                <a:cubicBezTo>
                  <a:pt x="269744" y="18941"/>
                  <a:pt x="433357" y="6953"/>
                  <a:pt x="596356" y="8998"/>
                </a:cubicBezTo>
                <a:cubicBezTo>
                  <a:pt x="687063" y="10088"/>
                  <a:pt x="777528" y="30535"/>
                  <a:pt x="868476" y="26719"/>
                </a:cubicBezTo>
                <a:cubicBezTo>
                  <a:pt x="1144104" y="15541"/>
                  <a:pt x="1419853" y="19221"/>
                  <a:pt x="1695360" y="4635"/>
                </a:cubicBezTo>
                <a:cubicBezTo>
                  <a:pt x="1762501" y="-82"/>
                  <a:pt x="1829763" y="-1196"/>
                  <a:pt x="1896921" y="1283"/>
                </a:cubicBezTo>
                <a:close/>
              </a:path>
            </a:pathLst>
          </a:custGeom>
          <a:noFill/>
          <a:extLst>
            <a:ext uri="{909E8E84-426E-40DD-AFC4-6F175D3DCCD1}">
              <a14:hiddenFill xmlns:a14="http://schemas.microsoft.com/office/drawing/2010/main">
                <a:solidFill>
                  <a:srgbClr val="FFFFFF"/>
                </a:solidFill>
              </a14:hiddenFill>
            </a:ext>
          </a:extLst>
        </p:spPr>
      </p:pic>
      <p:pic>
        <p:nvPicPr>
          <p:cNvPr id="4104" name="Picture 8" descr="All Categories - NK MANAGEMENT">
            <a:extLst>
              <a:ext uri="{FF2B5EF4-FFF2-40B4-BE49-F238E27FC236}">
                <a16:creationId xmlns:a16="http://schemas.microsoft.com/office/drawing/2014/main" id="{18605EBF-56D8-6ADE-DD46-DC78AE789B8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38" r="-2" b="-2"/>
          <a:stretch/>
        </p:blipFill>
        <p:spPr bwMode="auto">
          <a:xfrm>
            <a:off x="2483673" y="1690688"/>
            <a:ext cx="1732067" cy="1871107"/>
          </a:xfrm>
          <a:custGeom>
            <a:avLst/>
            <a:gdLst/>
            <a:ahLst/>
            <a:cxnLst/>
            <a:rect l="l" t="t" r="r" b="b"/>
            <a:pathLst>
              <a:path w="2809123" h="3034623">
                <a:moveTo>
                  <a:pt x="909359" y="1412"/>
                </a:moveTo>
                <a:cubicBezTo>
                  <a:pt x="958144" y="-855"/>
                  <a:pt x="1007041" y="-392"/>
                  <a:pt x="1055844" y="2812"/>
                </a:cubicBezTo>
                <a:cubicBezTo>
                  <a:pt x="1188892" y="11671"/>
                  <a:pt x="1321724" y="23752"/>
                  <a:pt x="1455098" y="27433"/>
                </a:cubicBezTo>
                <a:cubicBezTo>
                  <a:pt x="1585007" y="30886"/>
                  <a:pt x="1714916" y="19724"/>
                  <a:pt x="1844174" y="11211"/>
                </a:cubicBezTo>
                <a:cubicBezTo>
                  <a:pt x="2032760" y="-1215"/>
                  <a:pt x="2221452" y="7644"/>
                  <a:pt x="2410145" y="15353"/>
                </a:cubicBezTo>
                <a:cubicBezTo>
                  <a:pt x="2481555" y="18287"/>
                  <a:pt x="2552964" y="17014"/>
                  <a:pt x="2624374" y="15060"/>
                </a:cubicBezTo>
                <a:lnTo>
                  <a:pt x="2784992" y="11774"/>
                </a:lnTo>
                <a:lnTo>
                  <a:pt x="2785432" y="38761"/>
                </a:lnTo>
                <a:cubicBezTo>
                  <a:pt x="2800584" y="206742"/>
                  <a:pt x="2808948" y="374831"/>
                  <a:pt x="2808827" y="543247"/>
                </a:cubicBezTo>
                <a:cubicBezTo>
                  <a:pt x="2810305" y="612173"/>
                  <a:pt x="2806257" y="681111"/>
                  <a:pt x="2796705" y="749514"/>
                </a:cubicBezTo>
                <a:cubicBezTo>
                  <a:pt x="2780583" y="847684"/>
                  <a:pt x="2768461" y="946836"/>
                  <a:pt x="2778522" y="1046533"/>
                </a:cubicBezTo>
                <a:cubicBezTo>
                  <a:pt x="2785553" y="1115252"/>
                  <a:pt x="2789675" y="1183862"/>
                  <a:pt x="2789432" y="1252908"/>
                </a:cubicBezTo>
                <a:cubicBezTo>
                  <a:pt x="2789432" y="1411618"/>
                  <a:pt x="2787978" y="1570434"/>
                  <a:pt x="2791008" y="1729144"/>
                </a:cubicBezTo>
                <a:cubicBezTo>
                  <a:pt x="2793675" y="1870399"/>
                  <a:pt x="2799493" y="2011110"/>
                  <a:pt x="2784826" y="2152475"/>
                </a:cubicBezTo>
                <a:cubicBezTo>
                  <a:pt x="2763249" y="2361141"/>
                  <a:pt x="2770159" y="2570898"/>
                  <a:pt x="2772704" y="2780218"/>
                </a:cubicBezTo>
                <a:lnTo>
                  <a:pt x="2785201" y="3024103"/>
                </a:lnTo>
                <a:lnTo>
                  <a:pt x="2729575" y="3019707"/>
                </a:lnTo>
                <a:cubicBezTo>
                  <a:pt x="2664468" y="3010397"/>
                  <a:pt x="2600011" y="3001566"/>
                  <a:pt x="2534253" y="3013501"/>
                </a:cubicBezTo>
                <a:cubicBezTo>
                  <a:pt x="2505606" y="3018752"/>
                  <a:pt x="2476698" y="3022690"/>
                  <a:pt x="2447790" y="3025435"/>
                </a:cubicBezTo>
                <a:cubicBezTo>
                  <a:pt x="2373985" y="3030901"/>
                  <a:pt x="2299762" y="3028945"/>
                  <a:pt x="2226426" y="3019587"/>
                </a:cubicBezTo>
                <a:cubicBezTo>
                  <a:pt x="2141266" y="3010636"/>
                  <a:pt x="2055584" y="3025196"/>
                  <a:pt x="1970684" y="3013262"/>
                </a:cubicBezTo>
                <a:cubicBezTo>
                  <a:pt x="1902309" y="3004788"/>
                  <a:pt x="1833021" y="3004466"/>
                  <a:pt x="1764554" y="3012307"/>
                </a:cubicBezTo>
                <a:cubicBezTo>
                  <a:pt x="1635120" y="3026413"/>
                  <a:pt x="1504268" y="3025530"/>
                  <a:pt x="1375082" y="3009682"/>
                </a:cubicBezTo>
                <a:cubicBezTo>
                  <a:pt x="1299687" y="2999895"/>
                  <a:pt x="1222081" y="2994286"/>
                  <a:pt x="1148118" y="3011830"/>
                </a:cubicBezTo>
                <a:cubicBezTo>
                  <a:pt x="974281" y="3053123"/>
                  <a:pt x="800184" y="3029015"/>
                  <a:pt x="627259" y="3011830"/>
                </a:cubicBezTo>
                <a:cubicBezTo>
                  <a:pt x="534391" y="3001387"/>
                  <a:pt x="440493" y="3001148"/>
                  <a:pt x="347559" y="3011113"/>
                </a:cubicBezTo>
                <a:cubicBezTo>
                  <a:pt x="278929" y="3019957"/>
                  <a:pt x="209866" y="3025232"/>
                  <a:pt x="140699" y="3026927"/>
                </a:cubicBezTo>
                <a:lnTo>
                  <a:pt x="44501" y="3024299"/>
                </a:lnTo>
                <a:lnTo>
                  <a:pt x="26973" y="2893528"/>
                </a:lnTo>
                <a:cubicBezTo>
                  <a:pt x="-4174" y="2764506"/>
                  <a:pt x="-10619" y="2635110"/>
                  <a:pt x="19693" y="2504963"/>
                </a:cubicBezTo>
                <a:cubicBezTo>
                  <a:pt x="48311" y="2384006"/>
                  <a:pt x="46914" y="2257385"/>
                  <a:pt x="15637" y="2137152"/>
                </a:cubicBezTo>
                <a:cubicBezTo>
                  <a:pt x="8714" y="2106022"/>
                  <a:pt x="4478" y="2074304"/>
                  <a:pt x="2986" y="2042386"/>
                </a:cubicBezTo>
                <a:cubicBezTo>
                  <a:pt x="-6442" y="1925867"/>
                  <a:pt x="9430" y="1810973"/>
                  <a:pt x="22676" y="1695829"/>
                </a:cubicBezTo>
                <a:cubicBezTo>
                  <a:pt x="31508" y="1622442"/>
                  <a:pt x="44993" y="1548304"/>
                  <a:pt x="22676" y="1475668"/>
                </a:cubicBezTo>
                <a:cubicBezTo>
                  <a:pt x="7389" y="1425047"/>
                  <a:pt x="3989" y="1371313"/>
                  <a:pt x="12773" y="1319017"/>
                </a:cubicBezTo>
                <a:cubicBezTo>
                  <a:pt x="27582" y="1226202"/>
                  <a:pt x="30672" y="1131749"/>
                  <a:pt x="21961" y="1038096"/>
                </a:cubicBezTo>
                <a:cubicBezTo>
                  <a:pt x="16209" y="976348"/>
                  <a:pt x="17092" y="914112"/>
                  <a:pt x="24587" y="852564"/>
                </a:cubicBezTo>
                <a:cubicBezTo>
                  <a:pt x="34491" y="769801"/>
                  <a:pt x="49886" y="685536"/>
                  <a:pt x="31150" y="602524"/>
                </a:cubicBezTo>
                <a:cubicBezTo>
                  <a:pt x="1315" y="470626"/>
                  <a:pt x="7282" y="338854"/>
                  <a:pt x="19217" y="205958"/>
                </a:cubicBezTo>
                <a:cubicBezTo>
                  <a:pt x="23692" y="156512"/>
                  <a:pt x="28406" y="106785"/>
                  <a:pt x="29763" y="56918"/>
                </a:cubicBezTo>
                <a:lnTo>
                  <a:pt x="29335" y="22484"/>
                </a:lnTo>
                <a:lnTo>
                  <a:pt x="182423" y="11326"/>
                </a:lnTo>
                <a:cubicBezTo>
                  <a:pt x="307134" y="-180"/>
                  <a:pt x="431415" y="11326"/>
                  <a:pt x="556126" y="18689"/>
                </a:cubicBezTo>
                <a:cubicBezTo>
                  <a:pt x="625195" y="22602"/>
                  <a:pt x="694588" y="27319"/>
                  <a:pt x="763549" y="16388"/>
                </a:cubicBezTo>
                <a:cubicBezTo>
                  <a:pt x="811902" y="8674"/>
                  <a:pt x="860574" y="3678"/>
                  <a:pt x="909359" y="1412"/>
                </a:cubicBezTo>
                <a:close/>
              </a:path>
            </a:pathLst>
          </a:cu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32B8C84-C0CE-6D6D-10C0-E8B3D6711D31}"/>
              </a:ext>
            </a:extLst>
          </p:cNvPr>
          <p:cNvSpPr/>
          <p:nvPr/>
        </p:nvSpPr>
        <p:spPr>
          <a:xfrm>
            <a:off x="4702629" y="1448790"/>
            <a:ext cx="7196446" cy="4738254"/>
          </a:xfrm>
          <a:prstGeom prst="rect">
            <a:avLst/>
          </a:prstGeom>
          <a:solidFill>
            <a:srgbClr val="E7258C"/>
          </a:solidFill>
          <a:ln>
            <a:solidFill>
              <a:srgbClr val="E725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4A55E2D-81B5-A259-7D38-0AB172F2E7F0}"/>
              </a:ext>
            </a:extLst>
          </p:cNvPr>
          <p:cNvSpPr txBox="1"/>
          <p:nvPr/>
        </p:nvSpPr>
        <p:spPr>
          <a:xfrm>
            <a:off x="4702629" y="1543702"/>
            <a:ext cx="7157416" cy="4401205"/>
          </a:xfrm>
          <a:prstGeom prst="rect">
            <a:avLst/>
          </a:prstGeom>
          <a:noFill/>
        </p:spPr>
        <p:txBody>
          <a:bodyPr wrap="square" rtlCol="0">
            <a:spAutoFit/>
          </a:bodyPr>
          <a:lstStyle/>
          <a:p>
            <a:r>
              <a:rPr lang="en-US" sz="2000" dirty="0"/>
              <a:t>Tabitha Brown : 4.3 million followers on IG. American Actress and Social Media Personality. Vegan. Chef. Local to NC. Author.  </a:t>
            </a:r>
          </a:p>
          <a:p>
            <a:endParaRPr lang="en-US" sz="2000" dirty="0"/>
          </a:p>
          <a:p>
            <a:endParaRPr lang="en-US" sz="2000" dirty="0"/>
          </a:p>
          <a:p>
            <a:r>
              <a:rPr lang="en-US" sz="2000" dirty="0"/>
              <a:t>Karl Henry: 68K Followers on IG. Author of Number One Bestseller which encourages practical, affordable, and a sustainable plan towards well-being. Corporate Wellness Speaker &amp; Podcast Host</a:t>
            </a:r>
          </a:p>
          <a:p>
            <a:endParaRPr lang="en-US" sz="2000" dirty="0"/>
          </a:p>
          <a:p>
            <a:endParaRPr lang="en-US" sz="2000" dirty="0"/>
          </a:p>
          <a:p>
            <a:r>
              <a:rPr lang="en-US" sz="2000" dirty="0"/>
              <a:t>Scotty Scott: 51.2k Followers on IG. Grew up in South Carolina, Blogger and Personal Chef in Dallas, TX. Author of 2022 NPR Books we love Fix Me A Plate </a:t>
            </a:r>
          </a:p>
          <a:p>
            <a:endParaRPr lang="en-US" sz="2000" dirty="0"/>
          </a:p>
          <a:p>
            <a:endParaRPr lang="en-US" sz="2000" dirty="0"/>
          </a:p>
          <a:p>
            <a:r>
              <a:rPr lang="en-US" sz="2000" dirty="0"/>
              <a:t>Kevin Curry: 1.6 million followers on IG. Fitness Influencer Started on Tumblr in 2012 sharing meals and recipes. Creator of the #1 bestselling Food &amp; Drink App, “FitMenCook” which shares 100 easy, quick, meal prep recipes </a:t>
            </a:r>
          </a:p>
        </p:txBody>
      </p:sp>
    </p:spTree>
    <p:extLst>
      <p:ext uri="{BB962C8B-B14F-4D97-AF65-F5344CB8AC3E}">
        <p14:creationId xmlns:p14="http://schemas.microsoft.com/office/powerpoint/2010/main" val="3834346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86553-A412-1D8C-AFC0-18C279D4AECD}"/>
              </a:ext>
            </a:extLst>
          </p:cNvPr>
          <p:cNvSpPr>
            <a:spLocks noGrp="1"/>
          </p:cNvSpPr>
          <p:nvPr>
            <p:ph type="title"/>
          </p:nvPr>
        </p:nvSpPr>
        <p:spPr/>
        <p:txBody>
          <a:bodyPr/>
          <a:lstStyle/>
          <a:p>
            <a:r>
              <a:rPr lang="en-US" dirty="0"/>
              <a:t>Thinking Ahead</a:t>
            </a:r>
          </a:p>
        </p:txBody>
      </p:sp>
      <p:sp>
        <p:nvSpPr>
          <p:cNvPr id="3" name="Content Placeholder 2">
            <a:extLst>
              <a:ext uri="{FF2B5EF4-FFF2-40B4-BE49-F238E27FC236}">
                <a16:creationId xmlns:a16="http://schemas.microsoft.com/office/drawing/2014/main" id="{372B0991-B855-7C07-FC5C-A350DC757C96}"/>
              </a:ext>
            </a:extLst>
          </p:cNvPr>
          <p:cNvSpPr>
            <a:spLocks noGrp="1"/>
          </p:cNvSpPr>
          <p:nvPr>
            <p:ph idx="1"/>
          </p:nvPr>
        </p:nvSpPr>
        <p:spPr/>
        <p:txBody>
          <a:bodyPr/>
          <a:lstStyle/>
          <a:p>
            <a:pPr marL="0" indent="0">
              <a:buNone/>
            </a:pPr>
            <a:r>
              <a:rPr lang="en-US" dirty="0"/>
              <a:t>KPI’s &amp; Measurement – Tracking &amp; Attribution, Partnership &amp; Endorsement Registration, Hashtags &amp; Geotags</a:t>
            </a:r>
          </a:p>
          <a:p>
            <a:pPr marL="0" indent="0">
              <a:buNone/>
            </a:pPr>
            <a:endParaRPr lang="en-US" dirty="0"/>
          </a:p>
          <a:p>
            <a:pPr marL="0" indent="0">
              <a:buNone/>
            </a:pPr>
            <a:r>
              <a:rPr lang="en-US" dirty="0"/>
              <a:t>Risk Assessment- Falling Short of Revenue Targets Solution: Dynamic Pricing &amp; BOGO Promos, Push Partnership &amp; Community Involvement </a:t>
            </a:r>
          </a:p>
          <a:p>
            <a:pPr marL="0" indent="0">
              <a:buNone/>
            </a:pPr>
            <a:endParaRPr lang="en-US" dirty="0"/>
          </a:p>
          <a:p>
            <a:pPr marL="0" indent="0">
              <a:buNone/>
            </a:pPr>
            <a:r>
              <a:rPr lang="en-US" dirty="0"/>
              <a:t>Post-Event Engagement- Takeaway Items (Books, Cooking Supplies, Online Recipe Access, Free Subscriptions to Vendors and Partners, Shopping List, Influencer Engagement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377982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A57B4AC-9C11-ECDF-2873-17D7717A82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A8CABA-A06C-FD56-A53F-0ADD66A20729}"/>
              </a:ext>
            </a:extLst>
          </p:cNvPr>
          <p:cNvSpPr>
            <a:spLocks noGrp="1"/>
          </p:cNvSpPr>
          <p:nvPr>
            <p:ph type="title"/>
          </p:nvPr>
        </p:nvSpPr>
        <p:spPr>
          <a:xfrm>
            <a:off x="128337" y="853673"/>
            <a:ext cx="5190584" cy="5004794"/>
          </a:xfrm>
        </p:spPr>
        <p:txBody>
          <a:bodyPr>
            <a:normAutofit fontScale="90000"/>
          </a:bodyPr>
          <a:lstStyle/>
          <a:p>
            <a:pPr marL="0" marR="0">
              <a:spcBef>
                <a:spcPts val="0"/>
              </a:spcBef>
              <a:spcAft>
                <a:spcPts val="0"/>
              </a:spcAft>
            </a:pPr>
            <a:r>
              <a:rPr lang="en-US" sz="7200" dirty="0"/>
              <a:t>Budget </a:t>
            </a:r>
            <a:br>
              <a:rPr lang="en-US" sz="7200" dirty="0"/>
            </a:br>
            <a:r>
              <a:rPr lang="en-US" sz="3100" dirty="0"/>
              <a:t>($80 K estimated)</a:t>
            </a:r>
            <a:br>
              <a:rPr lang="en-US" sz="4000" dirty="0"/>
            </a:br>
            <a:br>
              <a:rPr lang="en-US" sz="4000" dirty="0"/>
            </a:br>
            <a:r>
              <a:rPr lang="en-US" sz="2200" b="1" kern="100" dirty="0">
                <a:effectLst/>
                <a:latin typeface="+mn-lt"/>
                <a:ea typeface="Calibri" panose="020F0502020204030204" pitchFamily="34" charset="0"/>
                <a:cs typeface="Times New Roman" panose="02020603050405020304" pitchFamily="18" charset="0"/>
              </a:rPr>
              <a:t>Budget </a:t>
            </a:r>
            <a:br>
              <a:rPr lang="en-US" sz="2200" kern="100" dirty="0">
                <a:effectLst/>
                <a:latin typeface="+mn-lt"/>
                <a:ea typeface="Calibri" panose="020F0502020204030204" pitchFamily="34" charset="0"/>
                <a:cs typeface="Times New Roman" panose="02020603050405020304" pitchFamily="18" charset="0"/>
              </a:rPr>
            </a:br>
            <a:r>
              <a:rPr lang="en-US" sz="2200" kern="100" dirty="0">
                <a:effectLst/>
                <a:latin typeface="+mn-lt"/>
                <a:ea typeface="Calibri" panose="020F0502020204030204" pitchFamily="34" charset="0"/>
                <a:cs typeface="Times New Roman" panose="02020603050405020304" pitchFamily="18" charset="0"/>
              </a:rPr>
              <a:t>Billing Model: This proposal includes an initial participation fee and subscription-based content and format. </a:t>
            </a:r>
            <a:br>
              <a:rPr lang="en-US" sz="2200" kern="100" dirty="0">
                <a:effectLst/>
                <a:latin typeface="+mn-lt"/>
                <a:ea typeface="Calibri" panose="020F0502020204030204" pitchFamily="34" charset="0"/>
                <a:cs typeface="Times New Roman" panose="02020603050405020304" pitchFamily="18" charset="0"/>
              </a:rPr>
            </a:br>
            <a:r>
              <a:rPr lang="en-US" sz="2200" kern="100" dirty="0">
                <a:effectLst/>
                <a:latin typeface="+mn-lt"/>
                <a:ea typeface="Calibri" panose="020F0502020204030204" pitchFamily="34" charset="0"/>
                <a:cs typeface="Times New Roman" panose="02020603050405020304" pitchFamily="18" charset="0"/>
              </a:rPr>
              <a:t> </a:t>
            </a:r>
            <a:br>
              <a:rPr lang="en-US" sz="2200" kern="100" dirty="0">
                <a:effectLst/>
                <a:latin typeface="+mn-lt"/>
                <a:ea typeface="Calibri" panose="020F0502020204030204" pitchFamily="34" charset="0"/>
                <a:cs typeface="Times New Roman" panose="02020603050405020304" pitchFamily="18" charset="0"/>
              </a:rPr>
            </a:br>
            <a:r>
              <a:rPr lang="en-US" sz="2200" b="1" kern="100" dirty="0">
                <a:effectLst/>
                <a:latin typeface="+mn-lt"/>
                <a:ea typeface="Calibri" panose="020F0502020204030204" pitchFamily="34" charset="0"/>
                <a:cs typeface="Times New Roman" panose="02020603050405020304" pitchFamily="18" charset="0"/>
              </a:rPr>
              <a:t>Cost </a:t>
            </a:r>
            <a:br>
              <a:rPr lang="en-US" sz="2200" kern="100" dirty="0">
                <a:effectLst/>
                <a:latin typeface="+mn-lt"/>
                <a:ea typeface="Calibri" panose="020F0502020204030204" pitchFamily="34" charset="0"/>
                <a:cs typeface="Times New Roman" panose="02020603050405020304" pitchFamily="18" charset="0"/>
              </a:rPr>
            </a:br>
            <a:r>
              <a:rPr lang="en-US" sz="2200" kern="100" dirty="0">
                <a:effectLst/>
                <a:latin typeface="+mn-lt"/>
                <a:ea typeface="Calibri" panose="020F0502020204030204" pitchFamily="34" charset="0"/>
                <a:cs typeface="Times New Roman" panose="02020603050405020304" pitchFamily="18" charset="0"/>
              </a:rPr>
              <a:t>The average cost of existing conferences is $36. </a:t>
            </a:r>
            <a:br>
              <a:rPr lang="en-US" sz="2200" kern="100" dirty="0">
                <a:effectLst/>
                <a:latin typeface="+mn-lt"/>
                <a:ea typeface="Calibri" panose="020F0502020204030204" pitchFamily="34" charset="0"/>
                <a:cs typeface="Times New Roman" panose="02020603050405020304" pitchFamily="18" charset="0"/>
              </a:rPr>
            </a:br>
            <a:r>
              <a:rPr lang="en-US" sz="2200" b="1" kern="100" dirty="0">
                <a:effectLst/>
                <a:latin typeface="+mn-lt"/>
                <a:ea typeface="Calibri" panose="020F0502020204030204" pitchFamily="34" charset="0"/>
                <a:cs typeface="Times New Roman" panose="02020603050405020304" pitchFamily="18" charset="0"/>
              </a:rPr>
              <a:t> </a:t>
            </a:r>
            <a:br>
              <a:rPr lang="en-US" sz="2200" kern="100" dirty="0">
                <a:effectLst/>
                <a:latin typeface="+mn-lt"/>
                <a:ea typeface="Calibri" panose="020F0502020204030204" pitchFamily="34" charset="0"/>
                <a:cs typeface="Times New Roman" panose="02020603050405020304" pitchFamily="18" charset="0"/>
              </a:rPr>
            </a:br>
            <a:r>
              <a:rPr lang="en-US" sz="2200" b="1" kern="100" dirty="0">
                <a:effectLst/>
                <a:latin typeface="+mn-lt"/>
                <a:ea typeface="Calibri" panose="020F0502020204030204" pitchFamily="34" charset="0"/>
                <a:cs typeface="Times New Roman" panose="02020603050405020304" pitchFamily="18" charset="0"/>
              </a:rPr>
              <a:t>Next Steps: </a:t>
            </a:r>
            <a:br>
              <a:rPr lang="en-US" sz="2200" kern="100" dirty="0">
                <a:effectLst/>
                <a:latin typeface="+mn-lt"/>
                <a:ea typeface="Calibri" panose="020F0502020204030204" pitchFamily="34" charset="0"/>
                <a:cs typeface="Times New Roman" panose="02020603050405020304" pitchFamily="18" charset="0"/>
              </a:rPr>
            </a:br>
            <a:r>
              <a:rPr lang="en-US" sz="2200" kern="100" dirty="0">
                <a:effectLst/>
                <a:latin typeface="+mn-lt"/>
                <a:ea typeface="Calibri" panose="020F0502020204030204" pitchFamily="34" charset="0"/>
                <a:cs typeface="Times New Roman" panose="02020603050405020304" pitchFamily="18" charset="0"/>
              </a:rPr>
              <a:t>Determine Cost of “Next Up” Cooking Mastery Conference </a:t>
            </a:r>
            <a:br>
              <a:rPr lang="en-US" sz="2200" kern="100" dirty="0">
                <a:effectLst/>
                <a:latin typeface="+mn-lt"/>
                <a:ea typeface="Calibri" panose="020F0502020204030204" pitchFamily="34" charset="0"/>
                <a:cs typeface="Times New Roman" panose="02020603050405020304" pitchFamily="18" charset="0"/>
              </a:rPr>
            </a:br>
            <a:r>
              <a:rPr lang="en-US" sz="2200" kern="100" dirty="0">
                <a:effectLst/>
                <a:latin typeface="+mn-lt"/>
                <a:ea typeface="Calibri" panose="020F0502020204030204" pitchFamily="34" charset="0"/>
                <a:cs typeface="Times New Roman" panose="02020603050405020304" pitchFamily="18" charset="0"/>
              </a:rPr>
              <a:t>What is the overall value of demos, interactions, subscription access, and Next Up?</a:t>
            </a:r>
            <a:br>
              <a:rPr lang="en-US" sz="2200" kern="100" dirty="0">
                <a:effectLst/>
                <a:latin typeface="+mn-lt"/>
                <a:ea typeface="Calibri" panose="020F0502020204030204" pitchFamily="34" charset="0"/>
                <a:cs typeface="Times New Roman" panose="02020603050405020304" pitchFamily="18" charset="0"/>
              </a:rPr>
            </a:br>
            <a:r>
              <a:rPr lang="en-US" sz="2200" kern="100" dirty="0">
                <a:effectLst/>
                <a:latin typeface="+mn-lt"/>
                <a:ea typeface="Calibri" panose="020F0502020204030204" pitchFamily="34" charset="0"/>
                <a:cs typeface="Times New Roman" panose="02020603050405020304" pitchFamily="18" charset="0"/>
              </a:rPr>
              <a:t>What is the average cost of conferences in Charlotte, NC? Based on competitors. </a:t>
            </a:r>
            <a:br>
              <a:rPr lang="en-US" sz="2200" kern="100" dirty="0">
                <a:effectLst/>
                <a:latin typeface="+mn-lt"/>
                <a:ea typeface="Calibri" panose="020F0502020204030204" pitchFamily="34" charset="0"/>
                <a:cs typeface="Times New Roman" panose="02020603050405020304" pitchFamily="18" charset="0"/>
              </a:rPr>
            </a:br>
            <a:r>
              <a:rPr lang="en-US" sz="2200" kern="100" dirty="0">
                <a:effectLst/>
                <a:latin typeface="+mn-lt"/>
                <a:ea typeface="Calibri" panose="020F0502020204030204" pitchFamily="34" charset="0"/>
                <a:cs typeface="Times New Roman" panose="02020603050405020304" pitchFamily="18" charset="0"/>
              </a:rPr>
              <a:t>What is the target market willing to pay?</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4000" dirty="0"/>
          </a:p>
        </p:txBody>
      </p:sp>
      <p:sp>
        <p:nvSpPr>
          <p:cNvPr id="19" name="sketchy content container">
            <a:extLst>
              <a:ext uri="{FF2B5EF4-FFF2-40B4-BE49-F238E27FC236}">
                <a16:creationId xmlns:a16="http://schemas.microsoft.com/office/drawing/2014/main" id="{C1093B90-29E4-E80C-A0F6-DECD23E66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25400">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a:extLst>
              <a:ext uri="{FF2B5EF4-FFF2-40B4-BE49-F238E27FC236}">
                <a16:creationId xmlns:a16="http://schemas.microsoft.com/office/drawing/2014/main" id="{A87F4121-ED24-E309-2DB8-5CC9D6BC3805}"/>
              </a:ext>
            </a:extLst>
          </p:cNvPr>
          <p:cNvGraphicFramePr>
            <a:graphicFrameLocks noGrp="1"/>
          </p:cNvGraphicFramePr>
          <p:nvPr>
            <p:ph idx="1"/>
            <p:extLst>
              <p:ext uri="{D42A27DB-BD31-4B8C-83A1-F6EECF244321}">
                <p14:modId xmlns:p14="http://schemas.microsoft.com/office/powerpoint/2010/main" val="219021762"/>
              </p:ext>
            </p:extLst>
          </p:nvPr>
        </p:nvGraphicFramePr>
        <p:xfrm>
          <a:off x="5599083" y="853673"/>
          <a:ext cx="5715000" cy="50047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194111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4206E-E25E-F482-BB2D-7DC6CA2D3457}"/>
              </a:ext>
            </a:extLst>
          </p:cNvPr>
          <p:cNvSpPr>
            <a:spLocks noGrp="1"/>
          </p:cNvSpPr>
          <p:nvPr>
            <p:ph type="title"/>
          </p:nvPr>
        </p:nvSpPr>
        <p:spPr/>
        <p:txBody>
          <a:bodyPr>
            <a:normAutofit fontScale="90000"/>
          </a:bodyPr>
          <a:lstStyle/>
          <a:p>
            <a:br>
              <a:rPr lang="en-US" sz="4800" b="1" kern="100" dirty="0">
                <a:effectLst/>
                <a:ea typeface="Calibri" panose="020F0502020204030204" pitchFamily="34" charset="0"/>
                <a:cs typeface="Times New Roman" panose="02020603050405020304" pitchFamily="18" charset="0"/>
              </a:rPr>
            </a:br>
            <a:r>
              <a:rPr lang="en-US" sz="4800" b="1" kern="100" dirty="0">
                <a:effectLst/>
                <a:ea typeface="Calibri" panose="020F0502020204030204" pitchFamily="34" charset="0"/>
                <a:cs typeface="Times New Roman" panose="02020603050405020304" pitchFamily="18" charset="0"/>
              </a:rPr>
              <a:t>Creative Concept “Next Up”</a:t>
            </a:r>
            <a:endParaRPr lang="en-US" dirty="0"/>
          </a:p>
        </p:txBody>
      </p:sp>
      <p:sp>
        <p:nvSpPr>
          <p:cNvPr id="3" name="Content Placeholder 2">
            <a:extLst>
              <a:ext uri="{FF2B5EF4-FFF2-40B4-BE49-F238E27FC236}">
                <a16:creationId xmlns:a16="http://schemas.microsoft.com/office/drawing/2014/main" id="{AA1F679A-2C36-3DF7-57A1-04245C15B82B}"/>
              </a:ext>
            </a:extLst>
          </p:cNvPr>
          <p:cNvSpPr>
            <a:spLocks noGrp="1"/>
          </p:cNvSpPr>
          <p:nvPr>
            <p:ph idx="1"/>
          </p:nvPr>
        </p:nvSpPr>
        <p:spPr/>
        <p:txBody>
          <a:bodyPr/>
          <a:lstStyle/>
          <a:p>
            <a:pPr marL="0" marR="0" indent="0">
              <a:spcBef>
                <a:spcPts val="0"/>
              </a:spcBef>
              <a:spcAft>
                <a:spcPts val="0"/>
              </a:spcAft>
              <a:buNone/>
            </a:pPr>
            <a:r>
              <a:rPr lang="en-US" b="1" kern="100" dirty="0">
                <a:effectLst/>
                <a:ea typeface="Calibri" panose="020F0502020204030204" pitchFamily="34" charset="0"/>
                <a:cs typeface="Times New Roman" panose="02020603050405020304" pitchFamily="18" charset="0"/>
              </a:rPr>
              <a:t>Content Goal:</a:t>
            </a:r>
            <a:r>
              <a:rPr lang="en-US" kern="100" dirty="0">
                <a:effectLst/>
                <a:ea typeface="Calibri" panose="020F0502020204030204" pitchFamily="34" charset="0"/>
                <a:cs typeface="Times New Roman" panose="02020603050405020304" pitchFamily="18" charset="0"/>
              </a:rPr>
              <a:t> Execute a hyper targeted campaign using audio, display, and video to reach the demographic, foodies, young professionals, gamers, health-conscious individuals to influence website traffic (or ticket sales) for Cooking Mastery Conference. </a:t>
            </a:r>
          </a:p>
          <a:p>
            <a:pPr marL="0" marR="0" indent="0">
              <a:spcBef>
                <a:spcPts val="0"/>
              </a:spcBef>
              <a:spcAft>
                <a:spcPts val="0"/>
              </a:spcAft>
              <a:buNone/>
            </a:pPr>
            <a:endParaRPr lang="en-US" kern="100" dirty="0">
              <a:effectLst/>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b="1" kern="100" dirty="0">
                <a:ea typeface="Calibri" panose="020F0502020204030204" pitchFamily="34" charset="0"/>
                <a:cs typeface="Times New Roman" panose="02020603050405020304" pitchFamily="18" charset="0"/>
              </a:rPr>
              <a:t>Solution: </a:t>
            </a:r>
            <a:r>
              <a:rPr lang="en-US" kern="100" dirty="0">
                <a:effectLst/>
                <a:ea typeface="Calibri" panose="020F0502020204030204" pitchFamily="34" charset="0"/>
                <a:cs typeface="Times New Roman" panose="02020603050405020304" pitchFamily="18" charset="0"/>
              </a:rPr>
              <a:t>Partner with Charlotte Hornets (basketball), Charlotte Panthers (football), or Charlotte Checkers (hockey). </a:t>
            </a:r>
          </a:p>
          <a:p>
            <a:pPr marL="0" marR="0" indent="0">
              <a:spcBef>
                <a:spcPts val="0"/>
              </a:spcBef>
              <a:spcAft>
                <a:spcPts val="0"/>
              </a:spcAft>
              <a:buNone/>
            </a:pPr>
            <a:endParaRPr lang="en-US" kern="100" dirty="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kern="100" dirty="0">
                <a:effectLst/>
                <a:ea typeface="Calibri" panose="020F0502020204030204" pitchFamily="34" charset="0"/>
                <a:cs typeface="Times New Roman" panose="02020603050405020304" pitchFamily="18" charset="0"/>
              </a:rPr>
              <a:t>Lean on their community impact and social media influence to advertise for local cooking demos and pop ups leading up to “Next Up” and the big event on April 15</a:t>
            </a:r>
            <a:r>
              <a:rPr lang="en-US" kern="100" baseline="30000" dirty="0">
                <a:effectLst/>
                <a:ea typeface="Calibri" panose="020F0502020204030204" pitchFamily="34" charset="0"/>
                <a:cs typeface="Times New Roman" panose="02020603050405020304" pitchFamily="18" charset="0"/>
              </a:rPr>
              <a:t>th</a:t>
            </a:r>
            <a:r>
              <a:rPr lang="en-US" kern="100" dirty="0">
                <a:effectLst/>
                <a:ea typeface="Calibri" panose="020F0502020204030204" pitchFamily="34" charset="0"/>
                <a:cs typeface="Times New Roman" panose="02020603050405020304" pitchFamily="18" charset="0"/>
              </a:rPr>
              <a:t>, 2024. </a:t>
            </a:r>
            <a:endParaRPr lang="en-US" kern="100" dirty="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93101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AD75E-4E6B-BD27-0AB6-D50556BAF7F4}"/>
              </a:ext>
            </a:extLst>
          </p:cNvPr>
          <p:cNvSpPr>
            <a:spLocks noGrp="1"/>
          </p:cNvSpPr>
          <p:nvPr>
            <p:ph type="title"/>
          </p:nvPr>
        </p:nvSpPr>
        <p:spPr/>
        <p:txBody>
          <a:bodyPr>
            <a:normAutofit fontScale="90000"/>
          </a:bodyPr>
          <a:lstStyle/>
          <a:p>
            <a:br>
              <a:rPr lang="en-US" sz="4800" b="1" kern="100" dirty="0">
                <a:effectLst/>
                <a:ea typeface="Calibri" panose="020F0502020204030204" pitchFamily="34" charset="0"/>
                <a:cs typeface="Times New Roman" panose="02020603050405020304" pitchFamily="18" charset="0"/>
              </a:rPr>
            </a:br>
            <a:r>
              <a:rPr lang="en-US" sz="4800" b="1" kern="100" dirty="0">
                <a:effectLst/>
                <a:ea typeface="Calibri" panose="020F0502020204030204" pitchFamily="34" charset="0"/>
                <a:cs typeface="Times New Roman" panose="02020603050405020304" pitchFamily="18" charset="0"/>
              </a:rPr>
              <a:t>Creative Concept “Next Up”</a:t>
            </a:r>
            <a:endParaRPr lang="en-US" dirty="0"/>
          </a:p>
        </p:txBody>
      </p:sp>
      <p:sp>
        <p:nvSpPr>
          <p:cNvPr id="3" name="Content Placeholder 2">
            <a:extLst>
              <a:ext uri="{FF2B5EF4-FFF2-40B4-BE49-F238E27FC236}">
                <a16:creationId xmlns:a16="http://schemas.microsoft.com/office/drawing/2014/main" id="{52F15D16-34E7-D97F-29C8-182C95907803}"/>
              </a:ext>
            </a:extLst>
          </p:cNvPr>
          <p:cNvSpPr>
            <a:spLocks noGrp="1"/>
          </p:cNvSpPr>
          <p:nvPr>
            <p:ph idx="1"/>
          </p:nvPr>
        </p:nvSpPr>
        <p:spPr/>
        <p:txBody>
          <a:bodyPr>
            <a:normAutofit lnSpcReduction="10000"/>
          </a:bodyPr>
          <a:lstStyle/>
          <a:p>
            <a:pPr marL="0" marR="0" indent="0">
              <a:lnSpc>
                <a:spcPct val="100000"/>
              </a:lnSpc>
              <a:spcBef>
                <a:spcPts val="0"/>
              </a:spcBef>
              <a:spcAft>
                <a:spcPts val="0"/>
              </a:spcAft>
              <a:buNone/>
            </a:pPr>
            <a:r>
              <a:rPr lang="en-US" kern="100" dirty="0">
                <a:effectLst/>
                <a:ea typeface="Calibri" panose="020F0502020204030204" pitchFamily="34" charset="0"/>
                <a:cs typeface="Times New Roman" panose="02020603050405020304" pitchFamily="18" charset="0"/>
              </a:rPr>
              <a:t>The Cooking Mastery Conference is titled “Next Up”, which is a phrase commonly used in sports (pickup basketball) to notify other players that you are next on the court to play. The term can also be used socially in reference to someone who is on the rise to success. </a:t>
            </a:r>
            <a:endParaRPr lang="en-US" kern="100" dirty="0">
              <a:ea typeface="Calibri" panose="020F0502020204030204" pitchFamily="34" charset="0"/>
              <a:cs typeface="Times New Roman" panose="02020603050405020304" pitchFamily="18" charset="0"/>
            </a:endParaRPr>
          </a:p>
          <a:p>
            <a:pPr marL="0" marR="0" indent="0">
              <a:lnSpc>
                <a:spcPct val="100000"/>
              </a:lnSpc>
              <a:spcBef>
                <a:spcPts val="0"/>
              </a:spcBef>
              <a:spcAft>
                <a:spcPts val="0"/>
              </a:spcAft>
              <a:buNone/>
            </a:pPr>
            <a:endParaRPr lang="en-US" kern="100" dirty="0">
              <a:effectLst/>
              <a:ea typeface="Calibri" panose="020F0502020204030204" pitchFamily="34" charset="0"/>
              <a:cs typeface="Times New Roman" panose="02020603050405020304" pitchFamily="18" charset="0"/>
            </a:endParaRPr>
          </a:p>
          <a:p>
            <a:pPr marL="0" marR="0" indent="0">
              <a:lnSpc>
                <a:spcPct val="100000"/>
              </a:lnSpc>
              <a:spcBef>
                <a:spcPts val="0"/>
              </a:spcBef>
              <a:spcAft>
                <a:spcPts val="0"/>
              </a:spcAft>
              <a:buNone/>
            </a:pPr>
            <a:r>
              <a:rPr lang="en-US" kern="100" dirty="0">
                <a:effectLst/>
                <a:ea typeface="Calibri" panose="020F0502020204030204" pitchFamily="34" charset="0"/>
                <a:cs typeface="Times New Roman" panose="02020603050405020304" pitchFamily="18" charset="0"/>
              </a:rPr>
              <a:t>“Next Up” Cooking Mastery Conference will be the space for participants to claim their place in the kitchen and to show up confidently</a:t>
            </a:r>
            <a:r>
              <a:rPr lang="en-US" kern="100" dirty="0">
                <a:ea typeface="Calibri" panose="020F0502020204030204" pitchFamily="34" charset="0"/>
                <a:cs typeface="Times New Roman" panose="02020603050405020304" pitchFamily="18" charset="0"/>
              </a:rPr>
              <a:t>. </a:t>
            </a:r>
            <a:endParaRPr lang="en-US" kern="100" dirty="0">
              <a:effectLst/>
              <a:ea typeface="Calibri" panose="020F0502020204030204" pitchFamily="34" charset="0"/>
              <a:cs typeface="Times New Roman" panose="02020603050405020304" pitchFamily="18" charset="0"/>
            </a:endParaRPr>
          </a:p>
          <a:p>
            <a:pPr marL="0" marR="0" indent="0">
              <a:lnSpc>
                <a:spcPct val="100000"/>
              </a:lnSpc>
              <a:spcBef>
                <a:spcPts val="0"/>
              </a:spcBef>
              <a:spcAft>
                <a:spcPts val="0"/>
              </a:spcAft>
              <a:buNone/>
            </a:pPr>
            <a:endParaRPr lang="en-US" kern="100" dirty="0">
              <a:ea typeface="Calibri" panose="020F0502020204030204" pitchFamily="34" charset="0"/>
              <a:cs typeface="Times New Roman" panose="02020603050405020304" pitchFamily="18" charset="0"/>
            </a:endParaRPr>
          </a:p>
          <a:p>
            <a:pPr marL="0" marR="0" indent="0">
              <a:lnSpc>
                <a:spcPct val="100000"/>
              </a:lnSpc>
              <a:spcBef>
                <a:spcPts val="0"/>
              </a:spcBef>
              <a:spcAft>
                <a:spcPts val="0"/>
              </a:spcAft>
              <a:buNone/>
            </a:pPr>
            <a:r>
              <a:rPr lang="en-US" kern="100" dirty="0">
                <a:effectLst/>
                <a:ea typeface="Calibri" panose="020F0502020204030204" pitchFamily="34" charset="0"/>
                <a:cs typeface="Times New Roman" panose="02020603050405020304" pitchFamily="18" charset="0"/>
              </a:rPr>
              <a:t>Using topics such as sports, business, technology, health, and fitness we pla</a:t>
            </a:r>
            <a:r>
              <a:rPr lang="en-US" kern="100" dirty="0">
                <a:ea typeface="Calibri" panose="020F0502020204030204" pitchFamily="34" charset="0"/>
                <a:cs typeface="Times New Roman" panose="02020603050405020304" pitchFamily="18" charset="0"/>
              </a:rPr>
              <a:t>n to blend their interests together and</a:t>
            </a:r>
            <a:r>
              <a:rPr lang="en-US" kern="100" dirty="0">
                <a:effectLst/>
                <a:ea typeface="Calibri" panose="020F0502020204030204" pitchFamily="34" charset="0"/>
                <a:cs typeface="Times New Roman" panose="02020603050405020304" pitchFamily="18" charset="0"/>
              </a:rPr>
              <a:t> reach the targeted demographic. Participants will leave “Next Up” with culinary basics knowledge </a:t>
            </a:r>
            <a:r>
              <a:rPr lang="en-US" kern="100" dirty="0">
                <a:ea typeface="Calibri" panose="020F0502020204030204" pitchFamily="34" charset="0"/>
                <a:cs typeface="Times New Roman" panose="02020603050405020304" pitchFamily="18" charset="0"/>
              </a:rPr>
              <a:t>feeling </a:t>
            </a:r>
            <a:r>
              <a:rPr lang="en-US" kern="100" dirty="0">
                <a:effectLst/>
                <a:ea typeface="Calibri" panose="020F0502020204030204" pitchFamily="34" charset="0"/>
                <a:cs typeface="Times New Roman" panose="02020603050405020304" pitchFamily="18" charset="0"/>
              </a:rPr>
              <a:t>empowered to create health focused meals. </a:t>
            </a:r>
          </a:p>
          <a:p>
            <a:endParaRPr lang="en-US" dirty="0"/>
          </a:p>
        </p:txBody>
      </p:sp>
    </p:spTree>
    <p:extLst>
      <p:ext uri="{BB962C8B-B14F-4D97-AF65-F5344CB8AC3E}">
        <p14:creationId xmlns:p14="http://schemas.microsoft.com/office/powerpoint/2010/main" val="1241242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7B93B-ED3E-C997-B5D4-EC1FE8D617F5}"/>
              </a:ext>
            </a:extLst>
          </p:cNvPr>
          <p:cNvSpPr>
            <a:spLocks noGrp="1"/>
          </p:cNvSpPr>
          <p:nvPr>
            <p:ph type="title"/>
          </p:nvPr>
        </p:nvSpPr>
        <p:spPr/>
        <p:txBody>
          <a:bodyPr>
            <a:normAutofit fontScale="90000"/>
          </a:bodyPr>
          <a:lstStyle/>
          <a:p>
            <a:br>
              <a:rPr lang="en-US" sz="4800" b="1" kern="100" dirty="0">
                <a:effectLst/>
                <a:ea typeface="Calibri" panose="020F0502020204030204" pitchFamily="34" charset="0"/>
                <a:cs typeface="Times New Roman" panose="02020603050405020304" pitchFamily="18" charset="0"/>
              </a:rPr>
            </a:br>
            <a:r>
              <a:rPr lang="en-US" sz="4800" b="1" kern="100" dirty="0">
                <a:effectLst/>
                <a:ea typeface="Calibri" panose="020F0502020204030204" pitchFamily="34" charset="0"/>
                <a:cs typeface="Times New Roman" panose="02020603050405020304" pitchFamily="18" charset="0"/>
              </a:rPr>
              <a:t>Creative Concept “Next Up”</a:t>
            </a:r>
            <a:endParaRPr lang="en-US" dirty="0"/>
          </a:p>
        </p:txBody>
      </p:sp>
      <p:sp>
        <p:nvSpPr>
          <p:cNvPr id="3" name="Content Placeholder 2">
            <a:extLst>
              <a:ext uri="{FF2B5EF4-FFF2-40B4-BE49-F238E27FC236}">
                <a16:creationId xmlns:a16="http://schemas.microsoft.com/office/drawing/2014/main" id="{17D993A5-D650-96A5-7A08-7E6D47C5B824}"/>
              </a:ext>
            </a:extLst>
          </p:cNvPr>
          <p:cNvSpPr>
            <a:spLocks noGrp="1"/>
          </p:cNvSpPr>
          <p:nvPr>
            <p:ph idx="1"/>
          </p:nvPr>
        </p:nvSpPr>
        <p:spPr>
          <a:xfrm>
            <a:off x="122663" y="1929384"/>
            <a:ext cx="11231137" cy="4251960"/>
          </a:xfrm>
        </p:spPr>
        <p:txBody>
          <a:bodyPr/>
          <a:lstStyle/>
          <a:p>
            <a:pPr marL="0" indent="0">
              <a:buNone/>
            </a:pPr>
            <a:r>
              <a:rPr lang="en-US" kern="100" dirty="0">
                <a:effectLst/>
                <a:ea typeface="Calibri" panose="020F0502020204030204" pitchFamily="34" charset="0"/>
                <a:cs typeface="Times New Roman" panose="02020603050405020304" pitchFamily="18" charset="0"/>
              </a:rPr>
              <a:t>Event Venue: </a:t>
            </a:r>
            <a:r>
              <a:rPr lang="en-US" i="1" kern="100" dirty="0">
                <a:effectLst/>
                <a:ea typeface="Calibri" panose="020F0502020204030204" pitchFamily="34" charset="0"/>
                <a:cs typeface="Times New Roman" panose="02020603050405020304" pitchFamily="18" charset="0"/>
              </a:rPr>
              <a:t>depending on athlete and agreement and availability </a:t>
            </a:r>
          </a:p>
          <a:p>
            <a:pPr marL="0" indent="0">
              <a:buNone/>
            </a:pPr>
            <a:r>
              <a:rPr lang="en-US" kern="100" dirty="0">
                <a:effectLst/>
                <a:ea typeface="Calibri" panose="020F0502020204030204" pitchFamily="34" charset="0"/>
                <a:cs typeface="Times New Roman" panose="02020603050405020304" pitchFamily="18" charset="0"/>
              </a:rPr>
              <a:t>Spectrum Center Charlotte home of the Charlotte Hornets or Ba</a:t>
            </a:r>
            <a:r>
              <a:rPr lang="en-US" kern="100" dirty="0">
                <a:ea typeface="Calibri" panose="020F0502020204030204" pitchFamily="34" charset="0"/>
                <a:cs typeface="Times New Roman" panose="02020603050405020304" pitchFamily="18" charset="0"/>
              </a:rPr>
              <a:t>nk of America Stadium home of the Charlotte Panthers </a:t>
            </a:r>
          </a:p>
          <a:p>
            <a:pPr marL="0" indent="0">
              <a:buNone/>
            </a:pPr>
            <a:endParaRPr lang="en-US" kern="100" dirty="0">
              <a:effectLst/>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800" kern="100" dirty="0">
                <a:effectLst/>
                <a:ea typeface="Calibri" panose="020F0502020204030204" pitchFamily="34" charset="0"/>
                <a:cs typeface="Times New Roman" panose="02020603050405020304" pitchFamily="18" charset="0"/>
              </a:rPr>
              <a:t> “</a:t>
            </a:r>
            <a:r>
              <a:rPr lang="en-US" sz="2800" kern="100" dirty="0">
                <a:ea typeface="Calibri" panose="020F0502020204030204" pitchFamily="34" charset="0"/>
                <a:cs typeface="Times New Roman" panose="02020603050405020304" pitchFamily="18" charset="0"/>
              </a:rPr>
              <a:t>Next Up” </a:t>
            </a:r>
            <a:r>
              <a:rPr lang="en-US" sz="2800" kern="100" dirty="0">
                <a:effectLst/>
                <a:ea typeface="Calibri" panose="020F0502020204030204" pitchFamily="34" charset="0"/>
                <a:cs typeface="Times New Roman" panose="02020603050405020304" pitchFamily="18" charset="0"/>
              </a:rPr>
              <a:t>Workshops and Panels will be themed using basketball terms and references </a:t>
            </a:r>
            <a:r>
              <a:rPr lang="en-US" kern="100" dirty="0">
                <a:effectLst/>
                <a:ea typeface="Calibri" panose="020F0502020204030204" pitchFamily="34" charset="0"/>
                <a:cs typeface="Times New Roman" panose="02020603050405020304" pitchFamily="18" charset="0"/>
              </a:rPr>
              <a:t> </a:t>
            </a:r>
          </a:p>
          <a:p>
            <a:endParaRPr lang="en-US" dirty="0"/>
          </a:p>
        </p:txBody>
      </p:sp>
      <p:graphicFrame>
        <p:nvGraphicFramePr>
          <p:cNvPr id="6" name="Table 5">
            <a:extLst>
              <a:ext uri="{FF2B5EF4-FFF2-40B4-BE49-F238E27FC236}">
                <a16:creationId xmlns:a16="http://schemas.microsoft.com/office/drawing/2014/main" id="{B24363F4-C11A-DB99-D433-FBCC71356AAD}"/>
              </a:ext>
            </a:extLst>
          </p:cNvPr>
          <p:cNvGraphicFramePr>
            <a:graphicFrameLocks noGrp="1"/>
          </p:cNvGraphicFramePr>
          <p:nvPr>
            <p:extLst>
              <p:ext uri="{D42A27DB-BD31-4B8C-83A1-F6EECF244321}">
                <p14:modId xmlns:p14="http://schemas.microsoft.com/office/powerpoint/2010/main" val="2679267944"/>
              </p:ext>
            </p:extLst>
          </p:nvPr>
        </p:nvGraphicFramePr>
        <p:xfrm>
          <a:off x="302941" y="4165963"/>
          <a:ext cx="7671975" cy="1189683"/>
        </p:xfrm>
        <a:graphic>
          <a:graphicData uri="http://schemas.openxmlformats.org/drawingml/2006/table">
            <a:tbl>
              <a:tblPr firstRow="1" firstCol="1" bandRow="1">
                <a:tableStyleId>{5C22544A-7EE6-4342-B048-85BDC9FD1C3A}</a:tableStyleId>
              </a:tblPr>
              <a:tblGrid>
                <a:gridCol w="981800">
                  <a:extLst>
                    <a:ext uri="{9D8B030D-6E8A-4147-A177-3AD203B41FA5}">
                      <a16:colId xmlns:a16="http://schemas.microsoft.com/office/drawing/2014/main" val="1188477723"/>
                    </a:ext>
                  </a:extLst>
                </a:gridCol>
                <a:gridCol w="6690175">
                  <a:extLst>
                    <a:ext uri="{9D8B030D-6E8A-4147-A177-3AD203B41FA5}">
                      <a16:colId xmlns:a16="http://schemas.microsoft.com/office/drawing/2014/main" val="1421650095"/>
                    </a:ext>
                  </a:extLst>
                </a:gridCol>
              </a:tblGrid>
              <a:tr h="339130">
                <a:tc>
                  <a:txBody>
                    <a:bodyPr/>
                    <a:lstStyle/>
                    <a:p>
                      <a:pPr marL="0" marR="0">
                        <a:spcBef>
                          <a:spcPts val="0"/>
                        </a:spcBef>
                        <a:spcAft>
                          <a:spcPts val="0"/>
                        </a:spcAft>
                      </a:pPr>
                      <a:r>
                        <a:rPr lang="en-US" sz="2000" b="1" kern="100" dirty="0">
                          <a:effectLst/>
                        </a:rPr>
                        <a:t>Rebound:</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7258C"/>
                    </a:solidFill>
                  </a:tcPr>
                </a:tc>
                <a:tc>
                  <a:txBody>
                    <a:bodyPr/>
                    <a:lstStyle/>
                    <a:p>
                      <a:pPr marL="0" marR="0">
                        <a:spcBef>
                          <a:spcPts val="0"/>
                        </a:spcBef>
                        <a:spcAft>
                          <a:spcPts val="0"/>
                        </a:spcAft>
                      </a:pPr>
                      <a:r>
                        <a:rPr lang="en-US" sz="2000" b="0" kern="100" dirty="0">
                          <a:effectLst/>
                        </a:rPr>
                        <a:t>How to bounce back into a healthy routine. </a:t>
                      </a:r>
                    </a:p>
                  </a:txBody>
                  <a:tcPr marL="68580" marR="68580" marT="0" marB="0">
                    <a:solidFill>
                      <a:srgbClr val="E7258C"/>
                    </a:solidFill>
                  </a:tcPr>
                </a:tc>
                <a:extLst>
                  <a:ext uri="{0D108BD9-81ED-4DB2-BD59-A6C34878D82A}">
                    <a16:rowId xmlns:a16="http://schemas.microsoft.com/office/drawing/2014/main" val="2579966971"/>
                  </a:ext>
                </a:extLst>
              </a:tr>
              <a:tr h="181918">
                <a:tc>
                  <a:txBody>
                    <a:bodyPr/>
                    <a:lstStyle/>
                    <a:p>
                      <a:pPr marL="0" marR="0">
                        <a:spcBef>
                          <a:spcPts val="0"/>
                        </a:spcBef>
                        <a:spcAft>
                          <a:spcPts val="0"/>
                        </a:spcAft>
                      </a:pPr>
                      <a:r>
                        <a:rPr lang="en-US" sz="2000" b="1" kern="100" dirty="0">
                          <a:solidFill>
                            <a:schemeClr val="bg1"/>
                          </a:solidFill>
                          <a:effectLst/>
                        </a:rPr>
                        <a:t>Defense:</a:t>
                      </a:r>
                      <a:endParaRPr lang="en-US" sz="18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82791"/>
                    </a:solidFill>
                  </a:tcPr>
                </a:tc>
                <a:tc>
                  <a:txBody>
                    <a:bodyPr/>
                    <a:lstStyle/>
                    <a:p>
                      <a:pPr marL="0" marR="0">
                        <a:spcBef>
                          <a:spcPts val="0"/>
                        </a:spcBef>
                        <a:spcAft>
                          <a:spcPts val="0"/>
                        </a:spcAft>
                      </a:pPr>
                      <a:r>
                        <a:rPr lang="en-US" sz="2000" kern="100" dirty="0">
                          <a:solidFill>
                            <a:schemeClr val="bg1"/>
                          </a:solidFill>
                          <a:effectLst/>
                        </a:rPr>
                        <a:t>How to eat out and choose healthier options.</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82791"/>
                    </a:solidFill>
                  </a:tcPr>
                </a:tc>
                <a:extLst>
                  <a:ext uri="{0D108BD9-81ED-4DB2-BD59-A6C34878D82A}">
                    <a16:rowId xmlns:a16="http://schemas.microsoft.com/office/drawing/2014/main" val="3537427308"/>
                  </a:ext>
                </a:extLst>
              </a:tr>
              <a:tr h="545753">
                <a:tc>
                  <a:txBody>
                    <a:bodyPr/>
                    <a:lstStyle/>
                    <a:p>
                      <a:pPr marL="0" marR="0">
                        <a:spcBef>
                          <a:spcPts val="0"/>
                        </a:spcBef>
                        <a:spcAft>
                          <a:spcPts val="0"/>
                        </a:spcAft>
                      </a:pPr>
                      <a:r>
                        <a:rPr lang="en-US" sz="2000" kern="100" dirty="0">
                          <a:solidFill>
                            <a:schemeClr val="bg1"/>
                          </a:solidFill>
                          <a:effectLst/>
                        </a:rPr>
                        <a:t>Free Throw:</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7258C"/>
                    </a:solidFill>
                  </a:tcPr>
                </a:tc>
                <a:tc>
                  <a:txBody>
                    <a:bodyPr/>
                    <a:lstStyle/>
                    <a:p>
                      <a:pPr marL="0" marR="0">
                        <a:spcBef>
                          <a:spcPts val="0"/>
                        </a:spcBef>
                        <a:spcAft>
                          <a:spcPts val="0"/>
                        </a:spcAft>
                      </a:pPr>
                      <a:r>
                        <a:rPr lang="en-US" sz="2000" kern="100" dirty="0">
                          <a:solidFill>
                            <a:schemeClr val="bg1"/>
                          </a:solidFill>
                          <a:effectLst/>
                        </a:rPr>
                        <a:t> </a:t>
                      </a:r>
                      <a:r>
                        <a:rPr lang="en-US" sz="1800" kern="100" dirty="0">
                          <a:solidFill>
                            <a:schemeClr val="bg1"/>
                          </a:solidFill>
                          <a:effectLst/>
                        </a:rPr>
                        <a:t>Affiliate and Partnership codes for participants, Free Content and Giveaways</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7258C"/>
                    </a:solidFill>
                  </a:tcPr>
                </a:tc>
                <a:extLst>
                  <a:ext uri="{0D108BD9-81ED-4DB2-BD59-A6C34878D82A}">
                    <a16:rowId xmlns:a16="http://schemas.microsoft.com/office/drawing/2014/main" val="2525350939"/>
                  </a:ext>
                </a:extLst>
              </a:tr>
            </a:tbl>
          </a:graphicData>
        </a:graphic>
      </p:graphicFrame>
    </p:spTree>
    <p:extLst>
      <p:ext uri="{BB962C8B-B14F-4D97-AF65-F5344CB8AC3E}">
        <p14:creationId xmlns:p14="http://schemas.microsoft.com/office/powerpoint/2010/main" val="1246384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2ECAC-8D43-9DE3-2367-BDEB92A0AA60}"/>
              </a:ext>
            </a:extLst>
          </p:cNvPr>
          <p:cNvSpPr>
            <a:spLocks noGrp="1"/>
          </p:cNvSpPr>
          <p:nvPr>
            <p:ph type="title"/>
          </p:nvPr>
        </p:nvSpPr>
        <p:spPr/>
        <p:txBody>
          <a:bodyPr anchor="b">
            <a:normAutofit/>
          </a:bodyPr>
          <a:lstStyle/>
          <a:p>
            <a:pPr>
              <a:lnSpc>
                <a:spcPct val="90000"/>
              </a:lnSpc>
            </a:pPr>
            <a:r>
              <a:rPr lang="en-US" sz="4000"/>
              <a:t>Empowerment, Education, Community</a:t>
            </a:r>
          </a:p>
        </p:txBody>
      </p:sp>
      <p:sp>
        <p:nvSpPr>
          <p:cNvPr id="3" name="Content Placeholder 2">
            <a:extLst>
              <a:ext uri="{FF2B5EF4-FFF2-40B4-BE49-F238E27FC236}">
                <a16:creationId xmlns:a16="http://schemas.microsoft.com/office/drawing/2014/main" id="{5D4E351D-6AAD-47BA-ADE7-C7F6C7836B9A}"/>
              </a:ext>
            </a:extLst>
          </p:cNvPr>
          <p:cNvSpPr>
            <a:spLocks noGrp="1"/>
          </p:cNvSpPr>
          <p:nvPr>
            <p:ph idx="1"/>
          </p:nvPr>
        </p:nvSpPr>
        <p:spPr/>
        <p:txBody>
          <a:bodyPr>
            <a:normAutofit/>
          </a:bodyPr>
          <a:lstStyle/>
          <a:p>
            <a:pPr marL="0" indent="0">
              <a:lnSpc>
                <a:spcPct val="100000"/>
              </a:lnSpc>
              <a:buNone/>
            </a:pPr>
            <a:r>
              <a:rPr lang="en-US" dirty="0"/>
              <a:t>With the partnership of the city of Charlotte, NC Sistas is Sales will teach males ages 18-35 how to cook, how to feel confident in their choices, and how to eat the best for their bodies. </a:t>
            </a:r>
          </a:p>
          <a:p>
            <a:pPr marL="0" indent="0">
              <a:lnSpc>
                <a:spcPct val="100000"/>
              </a:lnSpc>
              <a:buNone/>
            </a:pPr>
            <a:endParaRPr lang="en-US" dirty="0"/>
          </a:p>
          <a:p>
            <a:pPr marL="0" indent="0">
              <a:lnSpc>
                <a:spcPct val="100000"/>
              </a:lnSpc>
              <a:buNone/>
            </a:pPr>
            <a:r>
              <a:rPr lang="en-US" dirty="0"/>
              <a:t>One of our goals is to reprogram the mind and eliminate dependence on processed foods and takeout meals.</a:t>
            </a:r>
          </a:p>
          <a:p>
            <a:pPr marL="0" indent="0">
              <a:lnSpc>
                <a:spcPct val="100000"/>
              </a:lnSpc>
              <a:buNone/>
            </a:pPr>
            <a:endParaRPr lang="en-US" dirty="0"/>
          </a:p>
          <a:p>
            <a:pPr marL="0" indent="0">
              <a:lnSpc>
                <a:spcPct val="100000"/>
              </a:lnSpc>
              <a:buNone/>
            </a:pPr>
            <a:r>
              <a:rPr lang="en-US" dirty="0"/>
              <a:t>Using reward systems, encouraging cooking 5-7 meals cooked in home before eating out, providing discounts, cooking demos, and free tutorial/recipes we hope to end poor eating habits and increase overall male health and longevity. </a:t>
            </a:r>
            <a:endParaRPr lang="en-US" dirty="0">
              <a:latin typeface="+mj-lt"/>
            </a:endParaRPr>
          </a:p>
          <a:p>
            <a:pPr marL="0" indent="0">
              <a:lnSpc>
                <a:spcPct val="100000"/>
              </a:lnSpc>
              <a:buNone/>
            </a:pPr>
            <a:endParaRPr lang="en-US" sz="2000" dirty="0"/>
          </a:p>
        </p:txBody>
      </p:sp>
    </p:spTree>
    <p:extLst>
      <p:ext uri="{BB962C8B-B14F-4D97-AF65-F5344CB8AC3E}">
        <p14:creationId xmlns:p14="http://schemas.microsoft.com/office/powerpoint/2010/main" val="2083741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A9FF29-20A5-F0ED-FECE-D3F48D95C642}"/>
              </a:ext>
            </a:extLst>
          </p:cNvPr>
          <p:cNvSpPr>
            <a:spLocks noGrp="1"/>
          </p:cNvSpPr>
          <p:nvPr>
            <p:ph type="ctrTitle"/>
          </p:nvPr>
        </p:nvSpPr>
        <p:spPr>
          <a:xfrm>
            <a:off x="4853988" y="320041"/>
            <a:ext cx="6707084" cy="3892668"/>
          </a:xfrm>
        </p:spPr>
        <p:txBody>
          <a:bodyPr>
            <a:normAutofit/>
          </a:bodyPr>
          <a:lstStyle/>
          <a:p>
            <a:r>
              <a:rPr lang="en-US"/>
              <a:t>Next up</a:t>
            </a:r>
          </a:p>
        </p:txBody>
      </p:sp>
      <p:sp>
        <p:nvSpPr>
          <p:cNvPr id="23"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3987"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E600A3"/>
          </a:solidFill>
          <a:ln w="38100" cap="rnd">
            <a:solidFill>
              <a:srgbClr val="E600A3"/>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pink logo&#10;&#10;Description automatically generated">
            <a:extLst>
              <a:ext uri="{FF2B5EF4-FFF2-40B4-BE49-F238E27FC236}">
                <a16:creationId xmlns:a16="http://schemas.microsoft.com/office/drawing/2014/main" id="{DA17D39B-0158-BCDF-0B3A-FD2000640655}"/>
              </a:ext>
            </a:extLst>
          </p:cNvPr>
          <p:cNvPicPr>
            <a:picLocks noChangeAspect="1"/>
          </p:cNvPicPr>
          <p:nvPr/>
        </p:nvPicPr>
        <p:blipFill>
          <a:blip r:embed="rId2"/>
          <a:stretch>
            <a:fillRect/>
          </a:stretch>
        </p:blipFill>
        <p:spPr>
          <a:xfrm>
            <a:off x="320040" y="1371600"/>
            <a:ext cx="4087368" cy="4087368"/>
          </a:xfrm>
          <a:prstGeom prst="rect">
            <a:avLst/>
          </a:prstGeom>
        </p:spPr>
      </p:pic>
    </p:spTree>
    <p:extLst>
      <p:ext uri="{BB962C8B-B14F-4D97-AF65-F5344CB8AC3E}">
        <p14:creationId xmlns:p14="http://schemas.microsoft.com/office/powerpoint/2010/main" val="3195508520"/>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344</TotalTime>
  <Words>1586</Words>
  <Application>Microsoft Macintosh PowerPoint</Application>
  <PresentationFormat>Widescreen</PresentationFormat>
  <Paragraphs>139</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Modern Love</vt:lpstr>
      <vt:lpstr>The Hand</vt:lpstr>
      <vt:lpstr>Times New Roman</vt:lpstr>
      <vt:lpstr>SketchyVTI</vt:lpstr>
      <vt:lpstr>Next up</vt:lpstr>
      <vt:lpstr>Getting the Word Out </vt:lpstr>
      <vt:lpstr>The Strategy</vt:lpstr>
      <vt:lpstr>    Go-to-Market Strategy  </vt:lpstr>
      <vt:lpstr>Proposed  Marketing Channels  </vt:lpstr>
      <vt:lpstr> Expanding our Reach</vt:lpstr>
      <vt:lpstr>Market Analysis</vt:lpstr>
      <vt:lpstr>The Influence</vt:lpstr>
      <vt:lpstr>Thinking Ahead</vt:lpstr>
      <vt:lpstr>Budget  ($80 K estimated)  Budget  Billing Model: This proposal includes an initial participation fee and subscription-based content and format.    Cost  The average cost of existing conferences is $36.    Next Steps:  Determine Cost of “Next Up” Cooking Mastery Conference  What is the overall value of demos, interactions, subscription access, and Next Up? What is the average cost of conferences in Charlotte, NC? Based on competitors.  What is the target market willing to pay?     </vt:lpstr>
      <vt:lpstr> Creative Concept “Next Up”</vt:lpstr>
      <vt:lpstr> Creative Concept “Next Up”</vt:lpstr>
      <vt:lpstr> Creative Concept “Next Up”</vt:lpstr>
      <vt:lpstr>Empowerment, Education, Community</vt:lpstr>
      <vt:lpstr>Next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up</dc:title>
  <dc:creator>Chafeeza Bain</dc:creator>
  <cp:lastModifiedBy>Chafeeza Bain</cp:lastModifiedBy>
  <cp:revision>3</cp:revision>
  <dcterms:created xsi:type="dcterms:W3CDTF">2023-12-11T16:47:43Z</dcterms:created>
  <dcterms:modified xsi:type="dcterms:W3CDTF">2023-12-18T21:30:26Z</dcterms:modified>
</cp:coreProperties>
</file>